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4" r:id="rId1"/>
  </p:sldMasterIdLst>
  <p:notesMasterIdLst>
    <p:notesMasterId r:id="rId4"/>
  </p:notesMasterIdLst>
  <p:sldIdLst>
    <p:sldId id="256" r:id="rId2"/>
    <p:sldId id="257" r:id="rId3"/>
  </p:sldIdLst>
  <p:sldSz cx="6858000" cy="9144000" type="screen4x3"/>
  <p:notesSz cx="6735763" cy="9866313"/>
  <p:defaultTex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00060"/>
    <a:srgbClr val="AD9CC4"/>
    <a:srgbClr val="CC0000"/>
    <a:srgbClr val="CC0066"/>
    <a:srgbClr val="385D8A"/>
    <a:srgbClr val="D1A3FF"/>
    <a:srgbClr val="A143FF"/>
    <a:srgbClr val="FF6600"/>
    <a:srgbClr val="FF9933"/>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D7B26C5-4107-4FEC-AEDC-1716B250A1EF}" styleName="スタイル (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E25E649-3F16-4E02-A733-19D2CDBF48F0}" styleName="中間スタイル 3 - アクセント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17292A2E-F333-43FB-9621-5CBBE7FDCDCB}" styleName="淡色スタイル 2 - アクセント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1E171933-4619-4E11-9A3F-F7608DF75F80}" styleName="中間スタイル 1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ED083AE6-46FA-4A59-8FB0-9F97EB10719F}" styleName="淡色スタイル 3 - アクセント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20"/>
    <p:restoredTop sz="94660"/>
  </p:normalViewPr>
  <p:slideViewPr>
    <p:cSldViewPr>
      <p:cViewPr varScale="1">
        <p:scale>
          <a:sx n="31" d="100"/>
          <a:sy n="31" d="100"/>
        </p:scale>
        <p:origin x="2142" y="48"/>
      </p:cViewPr>
      <p:guideLst>
        <p:guide orient="horz" pos="2880"/>
        <p:guide pos="2160"/>
      </p:guideLst>
    </p:cSldViewPr>
  </p:slideViewPr>
  <p:notesTextViewPr>
    <p:cViewPr>
      <p:scale>
        <a:sx n="66" d="100"/>
        <a:sy n="66"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2" y="0"/>
            <a:ext cx="2919302" cy="493237"/>
          </a:xfrm>
          <a:prstGeom prst="rect">
            <a:avLst/>
          </a:prstGeom>
        </p:spPr>
        <p:txBody>
          <a:bodyPr vert="horz" lIns="90634" tIns="45317" rIns="90634" bIns="45317" rtlCol="0"/>
          <a:lstStyle>
            <a:lvl1pPr algn="l" fontAlgn="auto">
              <a:spcBef>
                <a:spcPts val="0"/>
              </a:spcBef>
              <a:spcAft>
                <a:spcPts val="0"/>
              </a:spcAft>
              <a:defRPr sz="1200">
                <a:latin typeface="+mn-lt"/>
                <a:ea typeface="+mn-ea"/>
              </a:defRPr>
            </a:lvl1pPr>
          </a:lstStyle>
          <a:p>
            <a:pPr>
              <a:defRPr/>
            </a:pPr>
            <a:endParaRPr lang="ja-JP" altLang="en-US"/>
          </a:p>
        </p:txBody>
      </p:sp>
      <p:sp>
        <p:nvSpPr>
          <p:cNvPr id="3" name="日付プレースホルダ 2"/>
          <p:cNvSpPr>
            <a:spLocks noGrp="1"/>
          </p:cNvSpPr>
          <p:nvPr>
            <p:ph type="dt" idx="1"/>
          </p:nvPr>
        </p:nvSpPr>
        <p:spPr>
          <a:xfrm>
            <a:off x="3814890" y="0"/>
            <a:ext cx="2919302" cy="493237"/>
          </a:xfrm>
          <a:prstGeom prst="rect">
            <a:avLst/>
          </a:prstGeom>
        </p:spPr>
        <p:txBody>
          <a:bodyPr vert="horz" lIns="90634" tIns="45317" rIns="90634" bIns="45317" rtlCol="0"/>
          <a:lstStyle>
            <a:lvl1pPr algn="r" fontAlgn="auto">
              <a:spcBef>
                <a:spcPts val="0"/>
              </a:spcBef>
              <a:spcAft>
                <a:spcPts val="0"/>
              </a:spcAft>
              <a:defRPr sz="1200">
                <a:latin typeface="+mn-lt"/>
                <a:ea typeface="+mn-ea"/>
              </a:defRPr>
            </a:lvl1pPr>
          </a:lstStyle>
          <a:p>
            <a:pPr>
              <a:defRPr/>
            </a:pPr>
            <a:fld id="{16605638-C5A5-4EDA-9AC3-30FF4F776A27}" type="datetimeFigureOut">
              <a:rPr lang="ja-JP" altLang="en-US"/>
              <a:pPr>
                <a:defRPr/>
              </a:pPr>
              <a:t>2018/10/21</a:t>
            </a:fld>
            <a:endParaRPr lang="ja-JP" altLang="en-US"/>
          </a:p>
        </p:txBody>
      </p:sp>
      <p:sp>
        <p:nvSpPr>
          <p:cNvPr id="4" name="スライド イメージ プレースホルダ 3"/>
          <p:cNvSpPr>
            <a:spLocks noGrp="1" noRot="1" noChangeAspect="1"/>
          </p:cNvSpPr>
          <p:nvPr>
            <p:ph type="sldImg" idx="2"/>
          </p:nvPr>
        </p:nvSpPr>
        <p:spPr>
          <a:xfrm>
            <a:off x="1982788" y="741363"/>
            <a:ext cx="2771775" cy="3697287"/>
          </a:xfrm>
          <a:prstGeom prst="rect">
            <a:avLst/>
          </a:prstGeom>
          <a:noFill/>
          <a:ln w="12700">
            <a:solidFill>
              <a:prstClr val="black"/>
            </a:solidFill>
          </a:ln>
        </p:spPr>
        <p:txBody>
          <a:bodyPr vert="horz" lIns="90634" tIns="45317" rIns="90634" bIns="45317" rtlCol="0" anchor="ctr"/>
          <a:lstStyle/>
          <a:p>
            <a:pPr lvl="0"/>
            <a:endParaRPr lang="ja-JP" altLang="en-US" noProof="0"/>
          </a:p>
        </p:txBody>
      </p:sp>
      <p:sp>
        <p:nvSpPr>
          <p:cNvPr id="5" name="ノート プレースホルダ 4"/>
          <p:cNvSpPr>
            <a:spLocks noGrp="1"/>
          </p:cNvSpPr>
          <p:nvPr>
            <p:ph type="body" sz="quarter" idx="3"/>
          </p:nvPr>
        </p:nvSpPr>
        <p:spPr>
          <a:xfrm>
            <a:off x="674050" y="4686540"/>
            <a:ext cx="5387666" cy="4439132"/>
          </a:xfrm>
          <a:prstGeom prst="rect">
            <a:avLst/>
          </a:prstGeom>
        </p:spPr>
        <p:txBody>
          <a:bodyPr vert="horz" lIns="90634" tIns="45317" rIns="90634" bIns="45317" rtlCol="0">
            <a:normAutofit/>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 5"/>
          <p:cNvSpPr>
            <a:spLocks noGrp="1"/>
          </p:cNvSpPr>
          <p:nvPr>
            <p:ph type="ftr" sz="quarter" idx="4"/>
          </p:nvPr>
        </p:nvSpPr>
        <p:spPr>
          <a:xfrm>
            <a:off x="2" y="9371501"/>
            <a:ext cx="2919302" cy="493236"/>
          </a:xfrm>
          <a:prstGeom prst="rect">
            <a:avLst/>
          </a:prstGeom>
        </p:spPr>
        <p:txBody>
          <a:bodyPr vert="horz" lIns="90634" tIns="45317" rIns="90634" bIns="45317" rtlCol="0" anchor="b"/>
          <a:lstStyle>
            <a:lvl1pPr algn="l" fontAlgn="auto">
              <a:spcBef>
                <a:spcPts val="0"/>
              </a:spcBef>
              <a:spcAft>
                <a:spcPts val="0"/>
              </a:spcAft>
              <a:defRPr sz="1200">
                <a:latin typeface="+mn-lt"/>
                <a:ea typeface="+mn-ea"/>
              </a:defRPr>
            </a:lvl1pPr>
          </a:lstStyle>
          <a:p>
            <a:pPr>
              <a:defRPr/>
            </a:pPr>
            <a:endParaRPr lang="ja-JP" altLang="en-US"/>
          </a:p>
        </p:txBody>
      </p:sp>
      <p:sp>
        <p:nvSpPr>
          <p:cNvPr id="7" name="スライド番号プレースホルダ 6"/>
          <p:cNvSpPr>
            <a:spLocks noGrp="1"/>
          </p:cNvSpPr>
          <p:nvPr>
            <p:ph type="sldNum" sz="quarter" idx="5"/>
          </p:nvPr>
        </p:nvSpPr>
        <p:spPr>
          <a:xfrm>
            <a:off x="3814890" y="9371501"/>
            <a:ext cx="2919302" cy="493236"/>
          </a:xfrm>
          <a:prstGeom prst="rect">
            <a:avLst/>
          </a:prstGeom>
        </p:spPr>
        <p:txBody>
          <a:bodyPr vert="horz" lIns="90634" tIns="45317" rIns="90634" bIns="45317" rtlCol="0" anchor="b"/>
          <a:lstStyle>
            <a:lvl1pPr algn="r" fontAlgn="auto">
              <a:spcBef>
                <a:spcPts val="0"/>
              </a:spcBef>
              <a:spcAft>
                <a:spcPts val="0"/>
              </a:spcAft>
              <a:defRPr sz="1200">
                <a:latin typeface="+mn-lt"/>
                <a:ea typeface="+mn-ea"/>
              </a:defRPr>
            </a:lvl1pPr>
          </a:lstStyle>
          <a:p>
            <a:pPr>
              <a:defRPr/>
            </a:pPr>
            <a:fld id="{F5A537AB-04B9-40DB-BEDF-E69AE6CAFACC}" type="slidenum">
              <a:rPr lang="ja-JP" altLang="en-US"/>
              <a:pPr>
                <a:defRPr/>
              </a:pPr>
              <a:t>‹#›</a:t>
            </a:fld>
            <a:endParaRPr lang="ja-JP" altLang="en-US"/>
          </a:p>
        </p:txBody>
      </p:sp>
    </p:spTree>
    <p:extLst>
      <p:ext uri="{BB962C8B-B14F-4D97-AF65-F5344CB8AC3E}">
        <p14:creationId xmlns:p14="http://schemas.microsoft.com/office/powerpoint/2010/main" val="177895516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70"/>
            <a:ext cx="5829300" cy="1960033"/>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pPr>
              <a:defRPr/>
            </a:pPr>
            <a:fld id="{BF005B1A-B023-4281-BA47-AB3336C573E0}" type="datetimeFigureOut">
              <a:rPr lang="ja-JP" altLang="en-US" smtClean="0"/>
              <a:pPr>
                <a:defRPr/>
              </a:pPr>
              <a:t>2018/10/21</a:t>
            </a:fld>
            <a:endParaRPr lang="ja-JP" altLang="en-US" dirty="0"/>
          </a:p>
        </p:txBody>
      </p:sp>
      <p:sp>
        <p:nvSpPr>
          <p:cNvPr id="5" name="フッター プレースホルダー 4"/>
          <p:cNvSpPr>
            <a:spLocks noGrp="1"/>
          </p:cNvSpPr>
          <p:nvPr>
            <p:ph type="ftr" sz="quarter" idx="11"/>
          </p:nvPr>
        </p:nvSpPr>
        <p:spPr/>
        <p:txBody>
          <a:bodyPr/>
          <a:lstStyle/>
          <a:p>
            <a:pPr>
              <a:defRPr/>
            </a:pPr>
            <a:endParaRPr lang="ja-JP" altLang="en-US"/>
          </a:p>
        </p:txBody>
      </p:sp>
      <p:sp>
        <p:nvSpPr>
          <p:cNvPr id="6" name="スライド番号プレースホルダー 5"/>
          <p:cNvSpPr>
            <a:spLocks noGrp="1"/>
          </p:cNvSpPr>
          <p:nvPr>
            <p:ph type="sldNum" sz="quarter" idx="12"/>
          </p:nvPr>
        </p:nvSpPr>
        <p:spPr/>
        <p:txBody>
          <a:bodyPr/>
          <a:lstStyle/>
          <a:p>
            <a:pPr>
              <a:defRPr/>
            </a:pPr>
            <a:fld id="{8F6A604A-D96B-4BA8-95C4-77BCEAF3D569}" type="slidenum">
              <a:rPr lang="ja-JP" altLang="en-US" smtClean="0"/>
              <a:pPr>
                <a:defRPr/>
              </a:pPr>
              <a:t>‹#›</a:t>
            </a:fld>
            <a:endParaRPr lang="ja-JP" altLang="en-US" dirty="0"/>
          </a:p>
        </p:txBody>
      </p:sp>
    </p:spTree>
    <p:extLst>
      <p:ext uri="{BB962C8B-B14F-4D97-AF65-F5344CB8AC3E}">
        <p14:creationId xmlns:p14="http://schemas.microsoft.com/office/powerpoint/2010/main" val="10399100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pPr>
              <a:defRPr/>
            </a:pPr>
            <a:fld id="{0B37C855-9569-4A30-B7A0-FD3E2C60FA78}" type="datetimeFigureOut">
              <a:rPr lang="ja-JP" altLang="en-US" smtClean="0"/>
              <a:pPr>
                <a:defRPr/>
              </a:pPr>
              <a:t>2018/10/21</a:t>
            </a:fld>
            <a:endParaRPr lang="ja-JP" altLang="en-US" dirty="0"/>
          </a:p>
        </p:txBody>
      </p:sp>
      <p:sp>
        <p:nvSpPr>
          <p:cNvPr id="5" name="フッター プレースホルダー 4"/>
          <p:cNvSpPr>
            <a:spLocks noGrp="1"/>
          </p:cNvSpPr>
          <p:nvPr>
            <p:ph type="ftr" sz="quarter" idx="11"/>
          </p:nvPr>
        </p:nvSpPr>
        <p:spPr/>
        <p:txBody>
          <a:bodyPr/>
          <a:lstStyle/>
          <a:p>
            <a:pPr>
              <a:defRPr/>
            </a:pPr>
            <a:endParaRPr lang="ja-JP" altLang="en-US"/>
          </a:p>
        </p:txBody>
      </p:sp>
      <p:sp>
        <p:nvSpPr>
          <p:cNvPr id="6" name="スライド番号プレースホルダー 5"/>
          <p:cNvSpPr>
            <a:spLocks noGrp="1"/>
          </p:cNvSpPr>
          <p:nvPr>
            <p:ph type="sldNum" sz="quarter" idx="12"/>
          </p:nvPr>
        </p:nvSpPr>
        <p:spPr/>
        <p:txBody>
          <a:bodyPr/>
          <a:lstStyle/>
          <a:p>
            <a:pPr>
              <a:defRPr/>
            </a:pPr>
            <a:fld id="{D627FA97-73BC-48A9-BB6D-1C906C7C17F8}" type="slidenum">
              <a:rPr lang="ja-JP" altLang="en-US" smtClean="0"/>
              <a:pPr>
                <a:defRPr/>
              </a:pPr>
              <a:t>‹#›</a:t>
            </a:fld>
            <a:endParaRPr lang="ja-JP" altLang="en-US" dirty="0"/>
          </a:p>
        </p:txBody>
      </p:sp>
    </p:spTree>
    <p:extLst>
      <p:ext uri="{BB962C8B-B14F-4D97-AF65-F5344CB8AC3E}">
        <p14:creationId xmlns:p14="http://schemas.microsoft.com/office/powerpoint/2010/main" val="28745143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66188"/>
            <a:ext cx="1543050" cy="7802033"/>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342900" y="366188"/>
            <a:ext cx="4514850" cy="7802033"/>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pPr>
              <a:defRPr/>
            </a:pPr>
            <a:fld id="{0B37C855-9569-4A30-B7A0-FD3E2C60FA78}" type="datetimeFigureOut">
              <a:rPr lang="ja-JP" altLang="en-US" smtClean="0"/>
              <a:pPr>
                <a:defRPr/>
              </a:pPr>
              <a:t>2018/10/21</a:t>
            </a:fld>
            <a:endParaRPr lang="ja-JP" altLang="en-US" dirty="0"/>
          </a:p>
        </p:txBody>
      </p:sp>
      <p:sp>
        <p:nvSpPr>
          <p:cNvPr id="5" name="フッター プレースホルダー 4"/>
          <p:cNvSpPr>
            <a:spLocks noGrp="1"/>
          </p:cNvSpPr>
          <p:nvPr>
            <p:ph type="ftr" sz="quarter" idx="11"/>
          </p:nvPr>
        </p:nvSpPr>
        <p:spPr/>
        <p:txBody>
          <a:bodyPr/>
          <a:lstStyle/>
          <a:p>
            <a:pPr>
              <a:defRPr/>
            </a:pPr>
            <a:endParaRPr lang="ja-JP" altLang="en-US"/>
          </a:p>
        </p:txBody>
      </p:sp>
      <p:sp>
        <p:nvSpPr>
          <p:cNvPr id="6" name="スライド番号プレースホルダー 5"/>
          <p:cNvSpPr>
            <a:spLocks noGrp="1"/>
          </p:cNvSpPr>
          <p:nvPr>
            <p:ph type="sldNum" sz="quarter" idx="12"/>
          </p:nvPr>
        </p:nvSpPr>
        <p:spPr/>
        <p:txBody>
          <a:bodyPr/>
          <a:lstStyle/>
          <a:p>
            <a:pPr>
              <a:defRPr/>
            </a:pPr>
            <a:fld id="{D627FA97-73BC-48A9-BB6D-1C906C7C17F8}" type="slidenum">
              <a:rPr lang="ja-JP" altLang="en-US" smtClean="0"/>
              <a:pPr>
                <a:defRPr/>
              </a:pPr>
              <a:t>‹#›</a:t>
            </a:fld>
            <a:endParaRPr lang="ja-JP" altLang="en-US" dirty="0"/>
          </a:p>
        </p:txBody>
      </p:sp>
    </p:spTree>
    <p:extLst>
      <p:ext uri="{BB962C8B-B14F-4D97-AF65-F5344CB8AC3E}">
        <p14:creationId xmlns:p14="http://schemas.microsoft.com/office/powerpoint/2010/main" val="13455914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pPr>
              <a:defRPr/>
            </a:pPr>
            <a:fld id="{8BCB1B11-3CFC-4885-8C76-FC327B2DD8D4}" type="datetimeFigureOut">
              <a:rPr lang="ja-JP" altLang="en-US" smtClean="0"/>
              <a:pPr>
                <a:defRPr/>
              </a:pPr>
              <a:t>2018/10/21</a:t>
            </a:fld>
            <a:endParaRPr lang="ja-JP" altLang="en-US" dirty="0"/>
          </a:p>
        </p:txBody>
      </p:sp>
      <p:sp>
        <p:nvSpPr>
          <p:cNvPr id="5" name="フッター プレースホルダー 4"/>
          <p:cNvSpPr>
            <a:spLocks noGrp="1"/>
          </p:cNvSpPr>
          <p:nvPr>
            <p:ph type="ftr" sz="quarter" idx="11"/>
          </p:nvPr>
        </p:nvSpPr>
        <p:spPr/>
        <p:txBody>
          <a:bodyPr/>
          <a:lstStyle/>
          <a:p>
            <a:pPr>
              <a:defRPr/>
            </a:pPr>
            <a:endParaRPr lang="ja-JP" altLang="en-US"/>
          </a:p>
        </p:txBody>
      </p:sp>
      <p:sp>
        <p:nvSpPr>
          <p:cNvPr id="6" name="スライド番号プレースホルダー 5"/>
          <p:cNvSpPr>
            <a:spLocks noGrp="1"/>
          </p:cNvSpPr>
          <p:nvPr>
            <p:ph type="sldNum" sz="quarter" idx="12"/>
          </p:nvPr>
        </p:nvSpPr>
        <p:spPr/>
        <p:txBody>
          <a:bodyPr/>
          <a:lstStyle/>
          <a:p>
            <a:pPr>
              <a:defRPr/>
            </a:pPr>
            <a:fld id="{DDA994A9-F841-4120-BFD0-D8103A143089}" type="slidenum">
              <a:rPr lang="ja-JP" altLang="en-US" smtClean="0"/>
              <a:pPr>
                <a:defRPr/>
              </a:pPr>
              <a:t>‹#›</a:t>
            </a:fld>
            <a:endParaRPr lang="ja-JP" altLang="en-US" dirty="0"/>
          </a:p>
        </p:txBody>
      </p:sp>
    </p:spTree>
    <p:extLst>
      <p:ext uri="{BB962C8B-B14F-4D97-AF65-F5344CB8AC3E}">
        <p14:creationId xmlns:p14="http://schemas.microsoft.com/office/powerpoint/2010/main" val="7044556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41735" y="3875621"/>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pPr>
              <a:defRPr/>
            </a:pPr>
            <a:fld id="{41E33DD8-8A64-4750-8F7E-D8D732E9FDB4}" type="datetimeFigureOut">
              <a:rPr lang="ja-JP" altLang="en-US" smtClean="0"/>
              <a:pPr>
                <a:defRPr/>
              </a:pPr>
              <a:t>2018/10/21</a:t>
            </a:fld>
            <a:endParaRPr lang="ja-JP" altLang="en-US" dirty="0"/>
          </a:p>
        </p:txBody>
      </p:sp>
      <p:sp>
        <p:nvSpPr>
          <p:cNvPr id="5" name="フッター プレースホルダー 4"/>
          <p:cNvSpPr>
            <a:spLocks noGrp="1"/>
          </p:cNvSpPr>
          <p:nvPr>
            <p:ph type="ftr" sz="quarter" idx="11"/>
          </p:nvPr>
        </p:nvSpPr>
        <p:spPr/>
        <p:txBody>
          <a:bodyPr/>
          <a:lstStyle/>
          <a:p>
            <a:pPr>
              <a:defRPr/>
            </a:pPr>
            <a:endParaRPr lang="ja-JP" altLang="en-US"/>
          </a:p>
        </p:txBody>
      </p:sp>
      <p:sp>
        <p:nvSpPr>
          <p:cNvPr id="6" name="スライド番号プレースホルダー 5"/>
          <p:cNvSpPr>
            <a:spLocks noGrp="1"/>
          </p:cNvSpPr>
          <p:nvPr>
            <p:ph type="sldNum" sz="quarter" idx="12"/>
          </p:nvPr>
        </p:nvSpPr>
        <p:spPr/>
        <p:txBody>
          <a:bodyPr/>
          <a:lstStyle/>
          <a:p>
            <a:pPr>
              <a:defRPr/>
            </a:pPr>
            <a:fld id="{5886747C-4B3A-45B3-B8DC-F08EF65C92BA}" type="slidenum">
              <a:rPr lang="ja-JP" altLang="en-US" smtClean="0"/>
              <a:pPr>
                <a:defRPr/>
              </a:pPr>
              <a:t>‹#›</a:t>
            </a:fld>
            <a:endParaRPr lang="ja-JP" altLang="en-US" dirty="0"/>
          </a:p>
        </p:txBody>
      </p:sp>
    </p:spTree>
    <p:extLst>
      <p:ext uri="{BB962C8B-B14F-4D97-AF65-F5344CB8AC3E}">
        <p14:creationId xmlns:p14="http://schemas.microsoft.com/office/powerpoint/2010/main" val="33229176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342900" y="2133604"/>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3486150" y="2133604"/>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pPr>
              <a:defRPr/>
            </a:pPr>
            <a:fld id="{A3D55E75-A22A-4F76-AA6E-DDD0A575D7BA}" type="datetimeFigureOut">
              <a:rPr lang="ja-JP" altLang="en-US" smtClean="0"/>
              <a:pPr>
                <a:defRPr/>
              </a:pPr>
              <a:t>2018/10/21</a:t>
            </a:fld>
            <a:endParaRPr lang="ja-JP" altLang="en-US" dirty="0"/>
          </a:p>
        </p:txBody>
      </p:sp>
      <p:sp>
        <p:nvSpPr>
          <p:cNvPr id="6" name="フッター プレースホルダー 5"/>
          <p:cNvSpPr>
            <a:spLocks noGrp="1"/>
          </p:cNvSpPr>
          <p:nvPr>
            <p:ph type="ftr" sz="quarter" idx="11"/>
          </p:nvPr>
        </p:nvSpPr>
        <p:spPr/>
        <p:txBody>
          <a:bodyPr/>
          <a:lstStyle/>
          <a:p>
            <a:pPr>
              <a:defRPr/>
            </a:pPr>
            <a:endParaRPr lang="ja-JP" altLang="en-US"/>
          </a:p>
        </p:txBody>
      </p:sp>
      <p:sp>
        <p:nvSpPr>
          <p:cNvPr id="7" name="スライド番号プレースホルダー 6"/>
          <p:cNvSpPr>
            <a:spLocks noGrp="1"/>
          </p:cNvSpPr>
          <p:nvPr>
            <p:ph type="sldNum" sz="quarter" idx="12"/>
          </p:nvPr>
        </p:nvSpPr>
        <p:spPr/>
        <p:txBody>
          <a:bodyPr/>
          <a:lstStyle/>
          <a:p>
            <a:pPr>
              <a:defRPr/>
            </a:pPr>
            <a:fld id="{D514D598-9201-4150-A1AD-A3CADF84100C}" type="slidenum">
              <a:rPr lang="ja-JP" altLang="en-US" smtClean="0"/>
              <a:pPr>
                <a:defRPr/>
              </a:pPr>
              <a:t>‹#›</a:t>
            </a:fld>
            <a:endParaRPr lang="ja-JP" altLang="en-US" dirty="0"/>
          </a:p>
        </p:txBody>
      </p:sp>
    </p:spTree>
    <p:extLst>
      <p:ext uri="{BB962C8B-B14F-4D97-AF65-F5344CB8AC3E}">
        <p14:creationId xmlns:p14="http://schemas.microsoft.com/office/powerpoint/2010/main" val="12798417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2"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42902"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83771"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83771"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pPr>
              <a:defRPr/>
            </a:pPr>
            <a:fld id="{EAB4E843-7E0A-4B45-9542-897C006F560A}" type="datetimeFigureOut">
              <a:rPr lang="ja-JP" altLang="en-US" smtClean="0"/>
              <a:pPr>
                <a:defRPr/>
              </a:pPr>
              <a:t>2018/10/21</a:t>
            </a:fld>
            <a:endParaRPr lang="ja-JP" altLang="en-US" dirty="0"/>
          </a:p>
        </p:txBody>
      </p:sp>
      <p:sp>
        <p:nvSpPr>
          <p:cNvPr id="8" name="フッター プレースホルダー 7"/>
          <p:cNvSpPr>
            <a:spLocks noGrp="1"/>
          </p:cNvSpPr>
          <p:nvPr>
            <p:ph type="ftr" sz="quarter" idx="11"/>
          </p:nvPr>
        </p:nvSpPr>
        <p:spPr/>
        <p:txBody>
          <a:bodyPr/>
          <a:lstStyle/>
          <a:p>
            <a:pPr>
              <a:defRPr/>
            </a:pPr>
            <a:endParaRPr lang="ja-JP" altLang="en-US"/>
          </a:p>
        </p:txBody>
      </p:sp>
      <p:sp>
        <p:nvSpPr>
          <p:cNvPr id="9" name="スライド番号プレースホルダー 8"/>
          <p:cNvSpPr>
            <a:spLocks noGrp="1"/>
          </p:cNvSpPr>
          <p:nvPr>
            <p:ph type="sldNum" sz="quarter" idx="12"/>
          </p:nvPr>
        </p:nvSpPr>
        <p:spPr/>
        <p:txBody>
          <a:bodyPr/>
          <a:lstStyle/>
          <a:p>
            <a:pPr>
              <a:defRPr/>
            </a:pPr>
            <a:fld id="{350A9F10-8A62-45B2-B828-58FC29EF5A6E}" type="slidenum">
              <a:rPr lang="ja-JP" altLang="en-US" smtClean="0"/>
              <a:pPr>
                <a:defRPr/>
              </a:pPr>
              <a:t>‹#›</a:t>
            </a:fld>
            <a:endParaRPr lang="ja-JP" altLang="en-US" dirty="0"/>
          </a:p>
        </p:txBody>
      </p:sp>
    </p:spTree>
    <p:extLst>
      <p:ext uri="{BB962C8B-B14F-4D97-AF65-F5344CB8AC3E}">
        <p14:creationId xmlns:p14="http://schemas.microsoft.com/office/powerpoint/2010/main" val="11768354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pPr>
              <a:defRPr/>
            </a:pPr>
            <a:fld id="{ED3A14E2-107F-4D3A-BB2D-0F0FF4D3C08B}" type="datetimeFigureOut">
              <a:rPr lang="ja-JP" altLang="en-US" smtClean="0"/>
              <a:pPr>
                <a:defRPr/>
              </a:pPr>
              <a:t>2018/10/21</a:t>
            </a:fld>
            <a:endParaRPr lang="ja-JP" altLang="en-US" dirty="0"/>
          </a:p>
        </p:txBody>
      </p:sp>
      <p:sp>
        <p:nvSpPr>
          <p:cNvPr id="4" name="フッター プレースホルダー 3"/>
          <p:cNvSpPr>
            <a:spLocks noGrp="1"/>
          </p:cNvSpPr>
          <p:nvPr>
            <p:ph type="ftr" sz="quarter" idx="11"/>
          </p:nvPr>
        </p:nvSpPr>
        <p:spPr/>
        <p:txBody>
          <a:bodyPr/>
          <a:lstStyle/>
          <a:p>
            <a:pPr>
              <a:defRPr/>
            </a:pPr>
            <a:endParaRPr lang="ja-JP" altLang="en-US"/>
          </a:p>
        </p:txBody>
      </p:sp>
      <p:sp>
        <p:nvSpPr>
          <p:cNvPr id="5" name="スライド番号プレースホルダー 4"/>
          <p:cNvSpPr>
            <a:spLocks noGrp="1"/>
          </p:cNvSpPr>
          <p:nvPr>
            <p:ph type="sldNum" sz="quarter" idx="12"/>
          </p:nvPr>
        </p:nvSpPr>
        <p:spPr/>
        <p:txBody>
          <a:bodyPr/>
          <a:lstStyle/>
          <a:p>
            <a:pPr>
              <a:defRPr/>
            </a:pPr>
            <a:fld id="{A48DF054-144F-49B5-9BB4-C21122E9A917}" type="slidenum">
              <a:rPr lang="ja-JP" altLang="en-US" smtClean="0"/>
              <a:pPr>
                <a:defRPr/>
              </a:pPr>
              <a:t>‹#›</a:t>
            </a:fld>
            <a:endParaRPr lang="ja-JP" altLang="en-US" dirty="0"/>
          </a:p>
        </p:txBody>
      </p:sp>
    </p:spTree>
    <p:extLst>
      <p:ext uri="{BB962C8B-B14F-4D97-AF65-F5344CB8AC3E}">
        <p14:creationId xmlns:p14="http://schemas.microsoft.com/office/powerpoint/2010/main" val="3636035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pPr>
              <a:defRPr/>
            </a:pPr>
            <a:fld id="{443EA118-7F61-4C39-BD70-A76789E4007D}" type="datetimeFigureOut">
              <a:rPr lang="ja-JP" altLang="en-US" smtClean="0"/>
              <a:pPr>
                <a:defRPr/>
              </a:pPr>
              <a:t>2018/10/21</a:t>
            </a:fld>
            <a:endParaRPr lang="ja-JP" altLang="en-US" dirty="0"/>
          </a:p>
        </p:txBody>
      </p:sp>
      <p:sp>
        <p:nvSpPr>
          <p:cNvPr id="3" name="フッター プレースホルダー 2"/>
          <p:cNvSpPr>
            <a:spLocks noGrp="1"/>
          </p:cNvSpPr>
          <p:nvPr>
            <p:ph type="ftr" sz="quarter" idx="11"/>
          </p:nvPr>
        </p:nvSpPr>
        <p:spPr/>
        <p:txBody>
          <a:bodyPr/>
          <a:lstStyle/>
          <a:p>
            <a:pPr>
              <a:defRPr/>
            </a:pPr>
            <a:endParaRPr lang="ja-JP" altLang="en-US"/>
          </a:p>
        </p:txBody>
      </p:sp>
      <p:sp>
        <p:nvSpPr>
          <p:cNvPr id="4" name="スライド番号プレースホルダー 3"/>
          <p:cNvSpPr>
            <a:spLocks noGrp="1"/>
          </p:cNvSpPr>
          <p:nvPr>
            <p:ph type="sldNum" sz="quarter" idx="12"/>
          </p:nvPr>
        </p:nvSpPr>
        <p:spPr/>
        <p:txBody>
          <a:bodyPr/>
          <a:lstStyle/>
          <a:p>
            <a:pPr>
              <a:defRPr/>
            </a:pPr>
            <a:fld id="{E6BB7205-527A-4FC6-B3BF-C69A99036851}" type="slidenum">
              <a:rPr lang="ja-JP" altLang="en-US" smtClean="0"/>
              <a:pPr>
                <a:defRPr/>
              </a:pPr>
              <a:t>‹#›</a:t>
            </a:fld>
            <a:endParaRPr lang="ja-JP" altLang="en-US" dirty="0"/>
          </a:p>
        </p:txBody>
      </p:sp>
    </p:spTree>
    <p:extLst>
      <p:ext uri="{BB962C8B-B14F-4D97-AF65-F5344CB8AC3E}">
        <p14:creationId xmlns:p14="http://schemas.microsoft.com/office/powerpoint/2010/main" val="42764850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2" y="364067"/>
            <a:ext cx="2256235" cy="154940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681289" y="364070"/>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42902" y="1913470"/>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pPr>
              <a:defRPr/>
            </a:pPr>
            <a:fld id="{0B37C855-9569-4A30-B7A0-FD3E2C60FA78}" type="datetimeFigureOut">
              <a:rPr lang="ja-JP" altLang="en-US" smtClean="0"/>
              <a:pPr>
                <a:defRPr/>
              </a:pPr>
              <a:t>2018/10/21</a:t>
            </a:fld>
            <a:endParaRPr lang="ja-JP" altLang="en-US" dirty="0"/>
          </a:p>
        </p:txBody>
      </p:sp>
      <p:sp>
        <p:nvSpPr>
          <p:cNvPr id="6" name="フッター プレースホルダー 5"/>
          <p:cNvSpPr>
            <a:spLocks noGrp="1"/>
          </p:cNvSpPr>
          <p:nvPr>
            <p:ph type="ftr" sz="quarter" idx="11"/>
          </p:nvPr>
        </p:nvSpPr>
        <p:spPr/>
        <p:txBody>
          <a:bodyPr/>
          <a:lstStyle/>
          <a:p>
            <a:pPr>
              <a:defRPr/>
            </a:pPr>
            <a:endParaRPr lang="ja-JP" altLang="en-US"/>
          </a:p>
        </p:txBody>
      </p:sp>
      <p:sp>
        <p:nvSpPr>
          <p:cNvPr id="7" name="スライド番号プレースホルダー 6"/>
          <p:cNvSpPr>
            <a:spLocks noGrp="1"/>
          </p:cNvSpPr>
          <p:nvPr>
            <p:ph type="sldNum" sz="quarter" idx="12"/>
          </p:nvPr>
        </p:nvSpPr>
        <p:spPr/>
        <p:txBody>
          <a:bodyPr/>
          <a:lstStyle/>
          <a:p>
            <a:pPr>
              <a:defRPr/>
            </a:pPr>
            <a:fld id="{D627FA97-73BC-48A9-BB6D-1C906C7C17F8}" type="slidenum">
              <a:rPr lang="ja-JP" altLang="en-US" smtClean="0"/>
              <a:pPr>
                <a:defRPr/>
              </a:pPr>
              <a:t>‹#›</a:t>
            </a:fld>
            <a:endParaRPr lang="ja-JP" altLang="en-US" dirty="0"/>
          </a:p>
        </p:txBody>
      </p:sp>
    </p:spTree>
    <p:extLst>
      <p:ext uri="{BB962C8B-B14F-4D97-AF65-F5344CB8AC3E}">
        <p14:creationId xmlns:p14="http://schemas.microsoft.com/office/powerpoint/2010/main" val="14213948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1"/>
            <a:ext cx="4114800" cy="755651"/>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156452"/>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pPr>
              <a:defRPr/>
            </a:pPr>
            <a:fld id="{546215F2-E105-4542-9AC7-5938536C33F6}" type="datetimeFigureOut">
              <a:rPr lang="ja-JP" altLang="en-US" smtClean="0"/>
              <a:pPr>
                <a:defRPr/>
              </a:pPr>
              <a:t>2018/10/21</a:t>
            </a:fld>
            <a:endParaRPr lang="ja-JP" altLang="en-US" dirty="0"/>
          </a:p>
        </p:txBody>
      </p:sp>
      <p:sp>
        <p:nvSpPr>
          <p:cNvPr id="6" name="フッター プレースホルダー 5"/>
          <p:cNvSpPr>
            <a:spLocks noGrp="1"/>
          </p:cNvSpPr>
          <p:nvPr>
            <p:ph type="ftr" sz="quarter" idx="11"/>
          </p:nvPr>
        </p:nvSpPr>
        <p:spPr/>
        <p:txBody>
          <a:bodyPr/>
          <a:lstStyle/>
          <a:p>
            <a:pPr>
              <a:defRPr/>
            </a:pPr>
            <a:endParaRPr lang="ja-JP" altLang="en-US"/>
          </a:p>
        </p:txBody>
      </p:sp>
      <p:sp>
        <p:nvSpPr>
          <p:cNvPr id="7" name="スライド番号プレースホルダー 6"/>
          <p:cNvSpPr>
            <a:spLocks noGrp="1"/>
          </p:cNvSpPr>
          <p:nvPr>
            <p:ph type="sldNum" sz="quarter" idx="12"/>
          </p:nvPr>
        </p:nvSpPr>
        <p:spPr/>
        <p:txBody>
          <a:bodyPr/>
          <a:lstStyle/>
          <a:p>
            <a:pPr>
              <a:defRPr/>
            </a:pPr>
            <a:fld id="{F1E35EB3-F075-4092-AC2E-B3B68A4F29A6}" type="slidenum">
              <a:rPr lang="ja-JP" altLang="en-US" smtClean="0"/>
              <a:pPr>
                <a:defRPr/>
              </a:pPr>
              <a:t>‹#›</a:t>
            </a:fld>
            <a:endParaRPr lang="ja-JP" altLang="en-US" dirty="0"/>
          </a:p>
        </p:txBody>
      </p:sp>
    </p:spTree>
    <p:extLst>
      <p:ext uri="{BB962C8B-B14F-4D97-AF65-F5344CB8AC3E}">
        <p14:creationId xmlns:p14="http://schemas.microsoft.com/office/powerpoint/2010/main" val="33845778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133604"/>
            <a:ext cx="6172200" cy="6034617"/>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42900" y="8475137"/>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0B37C855-9569-4A30-B7A0-FD3E2C60FA78}" type="datetimeFigureOut">
              <a:rPr lang="ja-JP" altLang="en-US" smtClean="0"/>
              <a:pPr>
                <a:defRPr/>
              </a:pPr>
              <a:t>2018/10/21</a:t>
            </a:fld>
            <a:endParaRPr lang="ja-JP" altLang="en-US" dirty="0"/>
          </a:p>
        </p:txBody>
      </p:sp>
      <p:sp>
        <p:nvSpPr>
          <p:cNvPr id="5" name="フッター プレースホルダー 4"/>
          <p:cNvSpPr>
            <a:spLocks noGrp="1"/>
          </p:cNvSpPr>
          <p:nvPr>
            <p:ph type="ftr" sz="quarter" idx="3"/>
          </p:nvPr>
        </p:nvSpPr>
        <p:spPr>
          <a:xfrm>
            <a:off x="2343150" y="8475137"/>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ja-JP" altLang="en-US"/>
          </a:p>
        </p:txBody>
      </p:sp>
      <p:sp>
        <p:nvSpPr>
          <p:cNvPr id="6" name="スライド番号プレースホルダー 5"/>
          <p:cNvSpPr>
            <a:spLocks noGrp="1"/>
          </p:cNvSpPr>
          <p:nvPr>
            <p:ph type="sldNum" sz="quarter" idx="4"/>
          </p:nvPr>
        </p:nvSpPr>
        <p:spPr>
          <a:xfrm>
            <a:off x="4914900" y="8475137"/>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D627FA97-73BC-48A9-BB6D-1C906C7C17F8}" type="slidenum">
              <a:rPr lang="ja-JP" altLang="en-US" smtClean="0"/>
              <a:pPr>
                <a:defRPr/>
              </a:pPr>
              <a:t>‹#›</a:t>
            </a:fld>
            <a:endParaRPr lang="ja-JP" altLang="en-US" dirty="0"/>
          </a:p>
        </p:txBody>
      </p:sp>
    </p:spTree>
    <p:extLst>
      <p:ext uri="{BB962C8B-B14F-4D97-AF65-F5344CB8AC3E}">
        <p14:creationId xmlns:p14="http://schemas.microsoft.com/office/powerpoint/2010/main" val="1801797942"/>
      </p:ext>
    </p:extLst>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428604" y="7452320"/>
            <a:ext cx="6072230" cy="1433855"/>
          </a:xfrm>
          <a:ln w="28575">
            <a:solidFill>
              <a:srgbClr val="385D8A"/>
            </a:solidFill>
          </a:ln>
        </p:spPr>
        <p:txBody>
          <a:bodyPr rtlCol="0">
            <a:noAutofit/>
          </a:bodyPr>
          <a:lstStyle/>
          <a:p>
            <a:pPr eaLnBrk="1" fontAlgn="ctr" hangingPunct="1">
              <a:lnSpc>
                <a:spcPts val="700"/>
              </a:lnSpc>
              <a:spcBef>
                <a:spcPts val="0"/>
              </a:spcBef>
            </a:pPr>
            <a:endParaRPr lang="en-US" altLang="ja-JP" sz="1800" dirty="0">
              <a:solidFill>
                <a:srgbClr val="300060"/>
              </a:solidFill>
              <a:latin typeface="HG丸ｺﾞｼｯｸM-PRO" pitchFamily="50" charset="-128"/>
              <a:ea typeface="HG丸ｺﾞｼｯｸM-PRO" pitchFamily="50" charset="-128"/>
            </a:endParaRPr>
          </a:p>
          <a:p>
            <a:pPr eaLnBrk="1" fontAlgn="ctr" hangingPunct="1">
              <a:lnSpc>
                <a:spcPts val="700"/>
              </a:lnSpc>
              <a:spcBef>
                <a:spcPts val="0"/>
              </a:spcBef>
            </a:pPr>
            <a:endParaRPr lang="en-US" altLang="ja-JP" sz="1800" dirty="0">
              <a:solidFill>
                <a:srgbClr val="300060"/>
              </a:solidFill>
              <a:latin typeface="HG丸ｺﾞｼｯｸM-PRO" pitchFamily="50" charset="-128"/>
              <a:ea typeface="HG丸ｺﾞｼｯｸM-PRO" pitchFamily="50" charset="-128"/>
            </a:endParaRPr>
          </a:p>
          <a:p>
            <a:pPr algn="l" eaLnBrk="1" fontAlgn="ctr" hangingPunct="1"/>
            <a:r>
              <a:rPr lang="ja-JP" altLang="en-US" sz="1400" dirty="0">
                <a:solidFill>
                  <a:schemeClr val="tx1"/>
                </a:solidFill>
                <a:latin typeface="HG丸ｺﾞｼｯｸM-PRO" pitchFamily="50" charset="-128"/>
                <a:ea typeface="HG丸ｺﾞｼｯｸM-PRO" pitchFamily="50" charset="-128"/>
              </a:rPr>
              <a:t>前橋プラザ元気２１　にぎわいホール</a:t>
            </a:r>
            <a:endParaRPr lang="en-US" altLang="ja-JP" sz="1400" dirty="0">
              <a:solidFill>
                <a:schemeClr val="tx1"/>
              </a:solidFill>
              <a:latin typeface="HG丸ｺﾞｼｯｸM-PRO" pitchFamily="50" charset="-128"/>
              <a:ea typeface="HG丸ｺﾞｼｯｸM-PRO" pitchFamily="50" charset="-128"/>
            </a:endParaRPr>
          </a:p>
          <a:p>
            <a:pPr algn="l" eaLnBrk="1" fontAlgn="ctr" hangingPunct="1"/>
            <a:r>
              <a:rPr lang="ja-JP" altLang="ja-JP" sz="1400" dirty="0">
                <a:solidFill>
                  <a:schemeClr val="tx1"/>
                </a:solidFill>
                <a:latin typeface="HG丸ｺﾞｼｯｸM-PRO" pitchFamily="50" charset="-128"/>
                <a:ea typeface="HG丸ｺﾞｼｯｸM-PRO" pitchFamily="50" charset="-128"/>
              </a:rPr>
              <a:t>（群馬県前橋市</a:t>
            </a:r>
            <a:r>
              <a:rPr lang="ja-JP" altLang="en-US" sz="1400" dirty="0">
                <a:solidFill>
                  <a:schemeClr val="tx1"/>
                </a:solidFill>
                <a:latin typeface="HG丸ｺﾞｼｯｸM-PRO" pitchFamily="50" charset="-128"/>
                <a:ea typeface="HG丸ｺﾞｼｯｸM-PRO" pitchFamily="50" charset="-128"/>
              </a:rPr>
              <a:t>本町２－１２－１</a:t>
            </a:r>
            <a:r>
              <a:rPr lang="ja-JP" altLang="ja-JP" sz="1400" dirty="0">
                <a:solidFill>
                  <a:schemeClr val="tx1"/>
                </a:solidFill>
                <a:latin typeface="HG丸ｺﾞｼｯｸM-PRO" pitchFamily="50" charset="-128"/>
                <a:ea typeface="HG丸ｺﾞｼｯｸM-PRO" pitchFamily="50" charset="-128"/>
              </a:rPr>
              <a:t>）</a:t>
            </a:r>
            <a:endParaRPr lang="en-US" altLang="ja-JP" sz="1400" dirty="0">
              <a:solidFill>
                <a:schemeClr val="tx1"/>
              </a:solidFill>
              <a:latin typeface="HG丸ｺﾞｼｯｸM-PRO" pitchFamily="50" charset="-128"/>
              <a:ea typeface="HG丸ｺﾞｼｯｸM-PRO" pitchFamily="50" charset="-128"/>
            </a:endParaRPr>
          </a:p>
          <a:p>
            <a:pPr algn="l" eaLnBrk="1" fontAlgn="ctr" hangingPunct="1"/>
            <a:endParaRPr lang="en-US" altLang="ja-JP" sz="1100" dirty="0">
              <a:solidFill>
                <a:schemeClr val="tx1"/>
              </a:solidFill>
              <a:latin typeface="HG丸ｺﾞｼｯｸM-PRO" pitchFamily="50" charset="-128"/>
              <a:ea typeface="HG丸ｺﾞｼｯｸM-PRO" pitchFamily="50" charset="-128"/>
            </a:endParaRPr>
          </a:p>
          <a:p>
            <a:pPr algn="l" eaLnBrk="1" fontAlgn="ctr" hangingPunct="1"/>
            <a:r>
              <a:rPr lang="en-US" altLang="ja-JP" sz="1100" dirty="0">
                <a:solidFill>
                  <a:schemeClr val="tx1"/>
                </a:solidFill>
                <a:latin typeface="HG丸ｺﾞｼｯｸM-PRO" pitchFamily="50" charset="-128"/>
                <a:ea typeface="HG丸ｺﾞｼｯｸM-PRO" pitchFamily="50" charset="-128"/>
              </a:rPr>
              <a:t>※</a:t>
            </a:r>
            <a:r>
              <a:rPr lang="ja-JP" altLang="en-US" sz="1100" dirty="0">
                <a:solidFill>
                  <a:schemeClr val="tx1"/>
                </a:solidFill>
                <a:latin typeface="HG丸ｺﾞｼｯｸM-PRO" pitchFamily="50" charset="-128"/>
                <a:ea typeface="HG丸ｺﾞｼｯｸM-PRO" pitchFamily="50" charset="-128"/>
              </a:rPr>
              <a:t>「前橋プラザ元気２１駐車場」をご利用いただいた場合、駐車券に無料処理をいたします。必ず駐車券をご持参ください。</a:t>
            </a:r>
            <a:endParaRPr lang="ja-JP" altLang="en-US" sz="800" dirty="0">
              <a:solidFill>
                <a:schemeClr val="tx1"/>
              </a:solidFill>
              <a:latin typeface="HG丸ｺﾞｼｯｸM-PRO" pitchFamily="50" charset="-128"/>
              <a:ea typeface="HG丸ｺﾞｼｯｸM-PRO" pitchFamily="50" charset="-128"/>
            </a:endParaRPr>
          </a:p>
        </p:txBody>
      </p:sp>
      <p:sp>
        <p:nvSpPr>
          <p:cNvPr id="2051" name="正方形/長方形 4"/>
          <p:cNvSpPr>
            <a:spLocks noChangeArrowheads="1"/>
          </p:cNvSpPr>
          <p:nvPr/>
        </p:nvSpPr>
        <p:spPr bwMode="auto">
          <a:xfrm>
            <a:off x="0" y="-126155"/>
            <a:ext cx="6858000" cy="1294747"/>
          </a:xfrm>
          <a:prstGeom prst="rect">
            <a:avLst/>
          </a:prstGeom>
          <a:solidFill>
            <a:schemeClr val="accent4"/>
          </a:solidFill>
          <a:ln w="9525">
            <a:noFill/>
            <a:miter lim="800000"/>
            <a:headEnd/>
            <a:tailEnd/>
          </a:ln>
        </p:spPr>
        <p:txBody>
          <a:bodyPr wrap="square" anchor="ctr">
            <a:noAutofit/>
          </a:bodyPr>
          <a:lstStyle/>
          <a:p>
            <a:pPr algn="ctr"/>
            <a:r>
              <a:rPr lang="ja-JP" altLang="ja-JP" sz="2800" b="1" dirty="0">
                <a:solidFill>
                  <a:schemeClr val="tx2"/>
                </a:solidFill>
                <a:latin typeface="HG丸ｺﾞｼｯｸM-PRO" pitchFamily="50" charset="-128"/>
                <a:ea typeface="HG丸ｺﾞｼｯｸM-PRO" pitchFamily="50" charset="-128"/>
              </a:rPr>
              <a:t>創業</a:t>
            </a:r>
            <a:r>
              <a:rPr lang="ja-JP" altLang="en-US" sz="2800" b="1" dirty="0">
                <a:solidFill>
                  <a:schemeClr val="tx2"/>
                </a:solidFill>
                <a:latin typeface="HG丸ｺﾞｼｯｸM-PRO" pitchFamily="50" charset="-128"/>
                <a:ea typeface="HG丸ｺﾞｼｯｸM-PRO" pitchFamily="50" charset="-128"/>
              </a:rPr>
              <a:t>支援／まえばし活性化！</a:t>
            </a:r>
            <a:r>
              <a:rPr lang="en-US" altLang="ja-JP" sz="2800" b="1" dirty="0">
                <a:solidFill>
                  <a:schemeClr val="tx2"/>
                </a:solidFill>
                <a:latin typeface="HG丸ｺﾞｼｯｸM-PRO" pitchFamily="50" charset="-128"/>
                <a:ea typeface="HG丸ｺﾞｼｯｸM-PRO" pitchFamily="50" charset="-128"/>
              </a:rPr>
              <a:t>!  </a:t>
            </a:r>
          </a:p>
          <a:p>
            <a:pPr algn="ctr"/>
            <a:r>
              <a:rPr lang="ja-JP" altLang="en-US" sz="4000" b="1" dirty="0">
                <a:solidFill>
                  <a:schemeClr val="tx2"/>
                </a:solidFill>
                <a:latin typeface="HG丸ｺﾞｼｯｸM-PRO" pitchFamily="50" charset="-128"/>
                <a:ea typeface="HG丸ｺﾞｼｯｸM-PRO" pitchFamily="50" charset="-128"/>
              </a:rPr>
              <a:t>第６回 よろず</a:t>
            </a:r>
            <a:r>
              <a:rPr lang="ja-JP" altLang="ja-JP" sz="4000" b="1" dirty="0">
                <a:solidFill>
                  <a:schemeClr val="tx2"/>
                </a:solidFill>
                <a:latin typeface="HG丸ｺﾞｼｯｸM-PRO" pitchFamily="50" charset="-128"/>
                <a:ea typeface="HG丸ｺﾞｼｯｸM-PRO" pitchFamily="50" charset="-128"/>
              </a:rPr>
              <a:t>相談会</a:t>
            </a:r>
            <a:endParaRPr lang="en-US" altLang="ja-JP" sz="4000" dirty="0">
              <a:solidFill>
                <a:schemeClr val="tx2"/>
              </a:solidFill>
              <a:latin typeface="Calibri" pitchFamily="34" charset="0"/>
            </a:endParaRPr>
          </a:p>
        </p:txBody>
      </p:sp>
      <p:sp>
        <p:nvSpPr>
          <p:cNvPr id="10" name="角丸四角形 9"/>
          <p:cNvSpPr/>
          <p:nvPr/>
        </p:nvSpPr>
        <p:spPr>
          <a:xfrm>
            <a:off x="285728" y="1403648"/>
            <a:ext cx="6286544" cy="1728192"/>
          </a:xfrm>
          <a:prstGeom prst="roundRect">
            <a:avLst/>
          </a:prstGeom>
          <a:noFill/>
          <a:ln w="47625">
            <a:solidFill>
              <a:schemeClr val="tx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108000" rIns="108000" anchor="ctr"/>
          <a:lstStyle/>
          <a:p>
            <a:pPr fontAlgn="auto">
              <a:lnSpc>
                <a:spcPts val="1680"/>
              </a:lnSpc>
              <a:spcBef>
                <a:spcPts val="0"/>
              </a:spcBef>
              <a:spcAft>
                <a:spcPts val="0"/>
              </a:spcAft>
              <a:defRPr/>
            </a:pPr>
            <a:r>
              <a:rPr lang="ja-JP" altLang="en-US" sz="1100" dirty="0">
                <a:solidFill>
                  <a:schemeClr val="tx1"/>
                </a:solidFill>
                <a:latin typeface="HG丸ｺﾞｼｯｸM-PRO" pitchFamily="50" charset="-128"/>
                <a:ea typeface="HG丸ｺﾞｼｯｸM-PRO" pitchFamily="50" charset="-128"/>
              </a:rPr>
              <a:t>　</a:t>
            </a:r>
            <a:r>
              <a:rPr lang="ja-JP" altLang="en-US" sz="1050" dirty="0">
                <a:solidFill>
                  <a:schemeClr val="tx1"/>
                </a:solidFill>
                <a:latin typeface="HG丸ｺﾞｼｯｸM-PRO" pitchFamily="50" charset="-128"/>
                <a:ea typeface="HG丸ｺﾞｼｯｸM-PRO" pitchFamily="50" charset="-128"/>
              </a:rPr>
              <a:t>平成</a:t>
            </a:r>
            <a:r>
              <a:rPr lang="en-US" altLang="ja-JP" sz="1050" dirty="0">
                <a:solidFill>
                  <a:schemeClr val="tx1"/>
                </a:solidFill>
                <a:latin typeface="HG丸ｺﾞｼｯｸM-PRO" pitchFamily="50" charset="-128"/>
                <a:ea typeface="HG丸ｺﾞｼｯｸM-PRO" pitchFamily="50" charset="-128"/>
              </a:rPr>
              <a:t>25</a:t>
            </a:r>
            <a:r>
              <a:rPr lang="ja-JP" altLang="en-US" sz="1050" dirty="0">
                <a:solidFill>
                  <a:schemeClr val="tx1"/>
                </a:solidFill>
                <a:latin typeface="HG丸ｺﾞｼｯｸM-PRO" pitchFamily="50" charset="-128"/>
                <a:ea typeface="HG丸ｺﾞｼｯｸM-PRO" pitchFamily="50" charset="-128"/>
              </a:rPr>
              <a:t>年</a:t>
            </a:r>
            <a:r>
              <a:rPr lang="en-US" altLang="ja-JP" sz="1050" dirty="0">
                <a:solidFill>
                  <a:schemeClr val="tx1"/>
                </a:solidFill>
                <a:latin typeface="HG丸ｺﾞｼｯｸM-PRO" pitchFamily="50" charset="-128"/>
                <a:ea typeface="HG丸ｺﾞｼｯｸM-PRO" pitchFamily="50" charset="-128"/>
              </a:rPr>
              <a:t>8</a:t>
            </a:r>
            <a:r>
              <a:rPr lang="ja-JP" altLang="en-US" sz="1050" dirty="0">
                <a:solidFill>
                  <a:schemeClr val="tx1"/>
                </a:solidFill>
                <a:latin typeface="HG丸ｺﾞｼｯｸM-PRO" pitchFamily="50" charset="-128"/>
                <a:ea typeface="HG丸ｺﾞｼｯｸM-PRO" pitchFamily="50" charset="-128"/>
              </a:rPr>
              <a:t>月、創業の支援や市内活性化に向けて、</a:t>
            </a:r>
            <a:r>
              <a:rPr lang="ja-JP" altLang="en-US" sz="1050" b="1" dirty="0">
                <a:solidFill>
                  <a:schemeClr val="tx2"/>
                </a:solidFill>
                <a:effectLst>
                  <a:outerShdw blurRad="38100" dist="38100" dir="2700000" algn="tl">
                    <a:srgbClr val="000000">
                      <a:alpha val="43137"/>
                    </a:srgbClr>
                  </a:outerShdw>
                </a:effectLst>
                <a:latin typeface="HG丸ｺﾞｼｯｸM-PRO" pitchFamily="50" charset="-128"/>
                <a:ea typeface="HG丸ｺﾞｼｯｸM-PRO" pitchFamily="50" charset="-128"/>
              </a:rPr>
              <a:t>まえばし活性化</a:t>
            </a:r>
            <a:r>
              <a:rPr lang="en-US" altLang="ja-JP" sz="1050" b="1" dirty="0">
                <a:solidFill>
                  <a:schemeClr val="tx2"/>
                </a:solidFill>
                <a:effectLst>
                  <a:outerShdw blurRad="38100" dist="38100" dir="2700000" algn="tl">
                    <a:srgbClr val="000000">
                      <a:alpha val="43137"/>
                    </a:srgbClr>
                  </a:outerShdw>
                </a:effectLst>
                <a:latin typeface="HG丸ｺﾞｼｯｸM-PRO" pitchFamily="50" charset="-128"/>
                <a:ea typeface="HG丸ｺﾞｼｯｸM-PRO" pitchFamily="50" charset="-128"/>
              </a:rPr>
              <a:t>!! </a:t>
            </a:r>
            <a:r>
              <a:rPr lang="ja-JP" altLang="en-US" sz="1050" b="1" dirty="0">
                <a:solidFill>
                  <a:schemeClr val="tx2"/>
                </a:solidFill>
                <a:effectLst>
                  <a:outerShdw blurRad="38100" dist="38100" dir="2700000" algn="tl">
                    <a:srgbClr val="000000">
                      <a:alpha val="43137"/>
                    </a:srgbClr>
                  </a:outerShdw>
                </a:effectLst>
                <a:latin typeface="HG丸ｺﾞｼｯｸM-PRO" pitchFamily="50" charset="-128"/>
                <a:ea typeface="HG丸ｺﾞｼｯｸM-PRO" pitchFamily="50" charset="-128"/>
              </a:rPr>
              <a:t>「まえばし創業支援ネットワーク」</a:t>
            </a:r>
            <a:r>
              <a:rPr lang="ja-JP" altLang="en-US" sz="1050" dirty="0">
                <a:solidFill>
                  <a:schemeClr val="tx1"/>
                </a:solidFill>
                <a:latin typeface="HG丸ｺﾞｼｯｸM-PRO" pitchFamily="50" charset="-128"/>
                <a:ea typeface="HG丸ｺﾞｼｯｸM-PRO" pitchFamily="50" charset="-128"/>
              </a:rPr>
              <a:t>を立ち上げました。　　　　　　　　　　　　　　　　　　　　　　　　　　　　　　　　</a:t>
            </a:r>
          </a:p>
          <a:p>
            <a:pPr fontAlgn="auto">
              <a:lnSpc>
                <a:spcPts val="1680"/>
              </a:lnSpc>
              <a:spcBef>
                <a:spcPts val="600"/>
              </a:spcBef>
              <a:spcAft>
                <a:spcPts val="0"/>
              </a:spcAft>
              <a:defRPr/>
            </a:pPr>
            <a:r>
              <a:rPr lang="ja-JP" altLang="en-US" sz="1050" dirty="0">
                <a:solidFill>
                  <a:schemeClr val="tx1"/>
                </a:solidFill>
                <a:latin typeface="HG丸ｺﾞｼｯｸM-PRO" pitchFamily="50" charset="-128"/>
                <a:ea typeface="HG丸ｺﾞｼｯｸM-PRO" pitchFamily="50" charset="-128"/>
              </a:rPr>
              <a:t>　本ネットワークの取り組みとして、</a:t>
            </a:r>
            <a:r>
              <a:rPr lang="en-US" altLang="ja-JP" sz="1050" dirty="0">
                <a:solidFill>
                  <a:schemeClr val="tx1"/>
                </a:solidFill>
                <a:latin typeface="HG丸ｺﾞｼｯｸM-PRO" pitchFamily="50" charset="-128"/>
                <a:ea typeface="HG丸ｺﾞｼｯｸM-PRO" pitchFamily="50" charset="-128"/>
              </a:rPr>
              <a:t>1</a:t>
            </a:r>
            <a:r>
              <a:rPr lang="ja-JP" altLang="en-US" sz="1050" dirty="0">
                <a:solidFill>
                  <a:schemeClr val="tx1"/>
                </a:solidFill>
                <a:latin typeface="HG丸ｺﾞｼｯｸM-PRO" pitchFamily="50" charset="-128"/>
                <a:ea typeface="HG丸ｺﾞｼｯｸM-PRO" pitchFamily="50" charset="-128"/>
              </a:rPr>
              <a:t>２の支援機関が一堂に集まり、創業を希望する方・創業後間もない方の幅広い相談にワンストップでお応えする</a:t>
            </a:r>
            <a:r>
              <a:rPr lang="ja-JP" altLang="en-US" sz="1050" b="1" dirty="0">
                <a:solidFill>
                  <a:schemeClr val="tx2"/>
                </a:solidFill>
                <a:effectLst>
                  <a:outerShdw blurRad="38100" dist="38100" dir="2700000" algn="tl">
                    <a:srgbClr val="000000">
                      <a:alpha val="43137"/>
                    </a:srgbClr>
                  </a:outerShdw>
                </a:effectLst>
                <a:latin typeface="HG丸ｺﾞｼｯｸM-PRO" pitchFamily="50" charset="-128"/>
                <a:ea typeface="HG丸ｺﾞｼｯｸM-PRO" pitchFamily="50" charset="-128"/>
              </a:rPr>
              <a:t>第６回「よろず相談会」を開催</a:t>
            </a:r>
            <a:r>
              <a:rPr lang="ja-JP" altLang="en-US" sz="1050" dirty="0">
                <a:solidFill>
                  <a:schemeClr val="tx1"/>
                </a:solidFill>
                <a:latin typeface="HG丸ｺﾞｼｯｸM-PRO" pitchFamily="50" charset="-128"/>
                <a:ea typeface="HG丸ｺﾞｼｯｸM-PRO" pitchFamily="50" charset="-128"/>
              </a:rPr>
              <a:t>します。</a:t>
            </a:r>
            <a:endParaRPr lang="en-US" altLang="ja-JP" sz="1050" dirty="0">
              <a:solidFill>
                <a:schemeClr val="tx1"/>
              </a:solidFill>
              <a:latin typeface="HG丸ｺﾞｼｯｸM-PRO" pitchFamily="50" charset="-128"/>
              <a:ea typeface="HG丸ｺﾞｼｯｸM-PRO" pitchFamily="50" charset="-128"/>
            </a:endParaRPr>
          </a:p>
          <a:p>
            <a:pPr fontAlgn="auto">
              <a:lnSpc>
                <a:spcPts val="1680"/>
              </a:lnSpc>
              <a:spcBef>
                <a:spcPts val="0"/>
              </a:spcBef>
              <a:spcAft>
                <a:spcPts val="0"/>
              </a:spcAft>
              <a:defRPr/>
            </a:pPr>
            <a:r>
              <a:rPr lang="ja-JP" altLang="en-US" sz="1050" dirty="0">
                <a:solidFill>
                  <a:schemeClr val="tx1"/>
                </a:solidFill>
                <a:latin typeface="HG丸ｺﾞｼｯｸM-PRO" pitchFamily="50" charset="-128"/>
                <a:ea typeface="HG丸ｺﾞｼｯｸM-PRO" pitchFamily="50" charset="-128"/>
              </a:rPr>
              <a:t>　「本格的な計画はこれからだけど事前に色々と聞いてみたい」「いくつかの分野の相談をまとめてしたい」などの相談に、専門スタッフが熱意をもって丁寧にお応えします。ぜひご参加ください！　　　　　　　</a:t>
            </a:r>
          </a:p>
        </p:txBody>
      </p:sp>
      <p:graphicFrame>
        <p:nvGraphicFramePr>
          <p:cNvPr id="16" name="表 15"/>
          <p:cNvGraphicFramePr>
            <a:graphicFrameLocks noGrp="1"/>
          </p:cNvGraphicFramePr>
          <p:nvPr>
            <p:extLst>
              <p:ext uri="{D42A27DB-BD31-4B8C-83A1-F6EECF244321}">
                <p14:modId xmlns:p14="http://schemas.microsoft.com/office/powerpoint/2010/main" val="2038157365"/>
              </p:ext>
            </p:extLst>
          </p:nvPr>
        </p:nvGraphicFramePr>
        <p:xfrm>
          <a:off x="416918" y="4029068"/>
          <a:ext cx="6072230" cy="2892040"/>
        </p:xfrm>
        <a:graphic>
          <a:graphicData uri="http://schemas.openxmlformats.org/drawingml/2006/table">
            <a:tbl>
              <a:tblPr>
                <a:tableStyleId>{ED083AE6-46FA-4A59-8FB0-9F97EB10719F}</a:tableStyleId>
              </a:tblPr>
              <a:tblGrid>
                <a:gridCol w="928694">
                  <a:extLst>
                    <a:ext uri="{9D8B030D-6E8A-4147-A177-3AD203B41FA5}">
                      <a16:colId xmlns:a16="http://schemas.microsoft.com/office/drawing/2014/main" val="20000"/>
                    </a:ext>
                  </a:extLst>
                </a:gridCol>
                <a:gridCol w="3143272">
                  <a:extLst>
                    <a:ext uri="{9D8B030D-6E8A-4147-A177-3AD203B41FA5}">
                      <a16:colId xmlns:a16="http://schemas.microsoft.com/office/drawing/2014/main" val="20001"/>
                    </a:ext>
                  </a:extLst>
                </a:gridCol>
                <a:gridCol w="2000264">
                  <a:extLst>
                    <a:ext uri="{9D8B030D-6E8A-4147-A177-3AD203B41FA5}">
                      <a16:colId xmlns:a16="http://schemas.microsoft.com/office/drawing/2014/main" val="20002"/>
                    </a:ext>
                  </a:extLst>
                </a:gridCol>
              </a:tblGrid>
              <a:tr h="0">
                <a:tc>
                  <a:txBody>
                    <a:bodyPr/>
                    <a:lstStyle/>
                    <a:p>
                      <a:pPr algn="ctr">
                        <a:lnSpc>
                          <a:spcPct val="100000"/>
                        </a:lnSpc>
                        <a:spcAft>
                          <a:spcPts val="0"/>
                        </a:spcAft>
                      </a:pPr>
                      <a:r>
                        <a:rPr lang="ja-JP" sz="1100" kern="100" dirty="0">
                          <a:latin typeface="HG丸ｺﾞｼｯｸM-PRO" pitchFamily="50" charset="-128"/>
                          <a:ea typeface="HG丸ｺﾞｼｯｸM-PRO" pitchFamily="50" charset="-128"/>
                        </a:rPr>
                        <a:t>日　　時</a:t>
                      </a:r>
                      <a:endParaRPr lang="ja-JP" sz="1100" kern="100" dirty="0">
                        <a:latin typeface="HG丸ｺﾞｼｯｸM-PRO" pitchFamily="50" charset="-128"/>
                        <a:ea typeface="HG丸ｺﾞｼｯｸM-PRO" pitchFamily="50" charset="-128"/>
                        <a:cs typeface="Times New Roman"/>
                      </a:endParaRPr>
                    </a:p>
                  </a:txBody>
                  <a:tcPr marL="36000" marR="36000" marT="54000" marB="54000" anchor="ctr">
                    <a:lnL w="28575" cap="flat" cmpd="sng" algn="ctr">
                      <a:solidFill>
                        <a:srgbClr val="385D8A"/>
                      </a:solidFill>
                      <a:prstDash val="solid"/>
                      <a:round/>
                      <a:headEnd type="none" w="med" len="med"/>
                      <a:tailEnd type="none" w="med" len="med"/>
                    </a:lnL>
                    <a:lnR w="28575" cap="flat" cmpd="sng" algn="ctr">
                      <a:solidFill>
                        <a:srgbClr val="385D8A"/>
                      </a:solidFill>
                      <a:prstDash val="solid"/>
                      <a:round/>
                      <a:headEnd type="none" w="med" len="med"/>
                      <a:tailEnd type="none" w="med" len="med"/>
                    </a:lnR>
                    <a:lnT w="28575" cap="flat" cmpd="sng" algn="ctr">
                      <a:solidFill>
                        <a:srgbClr val="385D8A"/>
                      </a:solidFill>
                      <a:prstDash val="solid"/>
                      <a:round/>
                      <a:headEnd type="none" w="med" len="med"/>
                      <a:tailEnd type="none" w="med" len="med"/>
                    </a:lnT>
                    <a:lnB w="28575" cap="flat" cmpd="sng" algn="ctr">
                      <a:solidFill>
                        <a:srgbClr val="385D8A"/>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algn="just">
                        <a:lnSpc>
                          <a:spcPct val="100000"/>
                        </a:lnSpc>
                        <a:spcAft>
                          <a:spcPts val="0"/>
                        </a:spcAft>
                      </a:pPr>
                      <a:r>
                        <a:rPr lang="ja-JP" sz="1100" b="1" kern="100" dirty="0">
                          <a:latin typeface="HG丸ｺﾞｼｯｸM-PRO" pitchFamily="50" charset="-128"/>
                          <a:ea typeface="HG丸ｺﾞｼｯｸM-PRO" pitchFamily="50" charset="-128"/>
                        </a:rPr>
                        <a:t>平成</a:t>
                      </a:r>
                      <a:r>
                        <a:rPr lang="ja-JP" altLang="en-US" sz="1100" b="1" kern="100" dirty="0">
                          <a:latin typeface="HG丸ｺﾞｼｯｸM-PRO" pitchFamily="50" charset="-128"/>
                          <a:ea typeface="HG丸ｺﾞｼｯｸM-PRO" pitchFamily="50" charset="-128"/>
                        </a:rPr>
                        <a:t>３０</a:t>
                      </a:r>
                      <a:r>
                        <a:rPr lang="ja-JP" sz="1100" b="1" kern="100" dirty="0">
                          <a:latin typeface="HG丸ｺﾞｼｯｸM-PRO" pitchFamily="50" charset="-128"/>
                          <a:ea typeface="HG丸ｺﾞｼｯｸM-PRO" pitchFamily="50" charset="-128"/>
                        </a:rPr>
                        <a:t>年</a:t>
                      </a:r>
                      <a:r>
                        <a:rPr lang="ja-JP" altLang="en-US" sz="1100" b="1" kern="100" dirty="0">
                          <a:latin typeface="HG丸ｺﾞｼｯｸM-PRO" pitchFamily="50" charset="-128"/>
                          <a:ea typeface="HG丸ｺﾞｼｯｸM-PRO" pitchFamily="50" charset="-128"/>
                        </a:rPr>
                        <a:t>１１</a:t>
                      </a:r>
                      <a:r>
                        <a:rPr lang="ja-JP" sz="1100" b="1" kern="100" dirty="0">
                          <a:latin typeface="HG丸ｺﾞｼｯｸM-PRO" pitchFamily="50" charset="-128"/>
                          <a:ea typeface="HG丸ｺﾞｼｯｸM-PRO" pitchFamily="50" charset="-128"/>
                        </a:rPr>
                        <a:t>月</a:t>
                      </a:r>
                      <a:r>
                        <a:rPr lang="ja-JP" altLang="en-US" sz="1100" b="1" kern="100" dirty="0">
                          <a:latin typeface="HG丸ｺﾞｼｯｸM-PRO" pitchFamily="50" charset="-128"/>
                          <a:ea typeface="HG丸ｺﾞｼｯｸM-PRO" pitchFamily="50" charset="-128"/>
                        </a:rPr>
                        <a:t>２７</a:t>
                      </a:r>
                      <a:r>
                        <a:rPr lang="ja-JP" sz="1100" b="1" kern="100" dirty="0">
                          <a:latin typeface="HG丸ｺﾞｼｯｸM-PRO" pitchFamily="50" charset="-128"/>
                          <a:ea typeface="HG丸ｺﾞｼｯｸM-PRO" pitchFamily="50" charset="-128"/>
                        </a:rPr>
                        <a:t>日（</a:t>
                      </a:r>
                      <a:r>
                        <a:rPr lang="ja-JP" altLang="en-US" sz="1100" b="1" kern="100" dirty="0">
                          <a:latin typeface="HG丸ｺﾞｼｯｸM-PRO" pitchFamily="50" charset="-128"/>
                          <a:ea typeface="HG丸ｺﾞｼｯｸM-PRO" pitchFamily="50" charset="-128"/>
                        </a:rPr>
                        <a:t>火</a:t>
                      </a:r>
                      <a:r>
                        <a:rPr lang="ja-JP" sz="1100" b="1" kern="100" dirty="0">
                          <a:latin typeface="HG丸ｺﾞｼｯｸM-PRO" pitchFamily="50" charset="-128"/>
                          <a:ea typeface="HG丸ｺﾞｼｯｸM-PRO" pitchFamily="50" charset="-128"/>
                        </a:rPr>
                        <a:t>）１</a:t>
                      </a:r>
                      <a:r>
                        <a:rPr lang="ja-JP" altLang="en-US" sz="1100" b="1" kern="100" dirty="0">
                          <a:latin typeface="HG丸ｺﾞｼｯｸM-PRO" pitchFamily="50" charset="-128"/>
                          <a:ea typeface="HG丸ｺﾞｼｯｸM-PRO" pitchFamily="50" charset="-128"/>
                        </a:rPr>
                        <a:t>６</a:t>
                      </a:r>
                      <a:r>
                        <a:rPr lang="ja-JP" sz="1100" b="1" kern="100" dirty="0">
                          <a:latin typeface="HG丸ｺﾞｼｯｸM-PRO" pitchFamily="50" charset="-128"/>
                          <a:ea typeface="HG丸ｺﾞｼｯｸM-PRO" pitchFamily="50" charset="-128"/>
                        </a:rPr>
                        <a:t>時～</a:t>
                      </a:r>
                      <a:r>
                        <a:rPr lang="ja-JP" altLang="en-US" sz="1100" b="1" kern="100" dirty="0">
                          <a:latin typeface="HG丸ｺﾞｼｯｸM-PRO" pitchFamily="50" charset="-128"/>
                          <a:ea typeface="HG丸ｺﾞｼｯｸM-PRO" pitchFamily="50" charset="-128"/>
                        </a:rPr>
                        <a:t>１９</a:t>
                      </a:r>
                      <a:r>
                        <a:rPr lang="ja-JP" sz="1100" b="1" kern="100" dirty="0">
                          <a:latin typeface="HG丸ｺﾞｼｯｸM-PRO" pitchFamily="50" charset="-128"/>
                          <a:ea typeface="HG丸ｺﾞｼｯｸM-PRO" pitchFamily="50" charset="-128"/>
                        </a:rPr>
                        <a:t>時</a:t>
                      </a:r>
                      <a:endParaRPr lang="ja-JP" sz="1100" kern="100" dirty="0">
                        <a:latin typeface="HG丸ｺﾞｼｯｸM-PRO" pitchFamily="50" charset="-128"/>
                        <a:ea typeface="HG丸ｺﾞｼｯｸM-PRO" pitchFamily="50" charset="-128"/>
                        <a:cs typeface="Times New Roman"/>
                      </a:endParaRPr>
                    </a:p>
                  </a:txBody>
                  <a:tcPr marL="72000" marR="72000" marT="54000" marB="54000" anchor="ctr">
                    <a:lnL w="28575" cap="flat" cmpd="sng" algn="ctr">
                      <a:solidFill>
                        <a:srgbClr val="385D8A"/>
                      </a:solidFill>
                      <a:prstDash val="solid"/>
                      <a:round/>
                      <a:headEnd type="none" w="med" len="med"/>
                      <a:tailEnd type="none" w="med" len="med"/>
                    </a:lnL>
                    <a:lnR w="28575" cap="flat" cmpd="sng" algn="ctr">
                      <a:solidFill>
                        <a:srgbClr val="385D8A"/>
                      </a:solidFill>
                      <a:prstDash val="solid"/>
                      <a:round/>
                      <a:headEnd type="none" w="med" len="med"/>
                      <a:tailEnd type="none" w="med" len="med"/>
                    </a:lnR>
                    <a:lnT w="28575" cap="flat" cmpd="sng" algn="ctr">
                      <a:solidFill>
                        <a:srgbClr val="385D8A"/>
                      </a:solidFill>
                      <a:prstDash val="solid"/>
                      <a:round/>
                      <a:headEnd type="none" w="med" len="med"/>
                      <a:tailEnd type="none" w="med" len="med"/>
                    </a:lnT>
                    <a:lnB w="28575" cap="flat" cmpd="sng" algn="ctr">
                      <a:solidFill>
                        <a:srgbClr val="385D8A"/>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extLst>
                  <a:ext uri="{0D108BD9-81ED-4DB2-BD59-A6C34878D82A}">
                    <a16:rowId xmlns:a16="http://schemas.microsoft.com/office/drawing/2014/main" val="10000"/>
                  </a:ext>
                </a:extLst>
              </a:tr>
              <a:tr h="0">
                <a:tc>
                  <a:txBody>
                    <a:bodyPr/>
                    <a:lstStyle/>
                    <a:p>
                      <a:pPr algn="ctr">
                        <a:lnSpc>
                          <a:spcPct val="100000"/>
                        </a:lnSpc>
                        <a:spcAft>
                          <a:spcPts val="0"/>
                        </a:spcAft>
                      </a:pPr>
                      <a:r>
                        <a:rPr lang="ja-JP" sz="1100" kern="100" dirty="0">
                          <a:latin typeface="HG丸ｺﾞｼｯｸM-PRO" pitchFamily="50" charset="-128"/>
                          <a:ea typeface="HG丸ｺﾞｼｯｸM-PRO" pitchFamily="50" charset="-128"/>
                        </a:rPr>
                        <a:t>対　　象</a:t>
                      </a:r>
                      <a:endParaRPr lang="ja-JP" sz="1100" kern="100" dirty="0">
                        <a:latin typeface="HG丸ｺﾞｼｯｸM-PRO" pitchFamily="50" charset="-128"/>
                        <a:ea typeface="HG丸ｺﾞｼｯｸM-PRO" pitchFamily="50" charset="-128"/>
                        <a:cs typeface="Times New Roman"/>
                      </a:endParaRPr>
                    </a:p>
                  </a:txBody>
                  <a:tcPr marL="36000" marR="36000" marT="54000" marB="54000" anchor="ctr">
                    <a:lnL w="28575" cap="flat" cmpd="sng" algn="ctr">
                      <a:solidFill>
                        <a:srgbClr val="385D8A"/>
                      </a:solidFill>
                      <a:prstDash val="solid"/>
                      <a:round/>
                      <a:headEnd type="none" w="med" len="med"/>
                      <a:tailEnd type="none" w="med" len="med"/>
                    </a:lnL>
                    <a:lnR w="28575" cap="flat" cmpd="sng" algn="ctr">
                      <a:solidFill>
                        <a:srgbClr val="385D8A"/>
                      </a:solidFill>
                      <a:prstDash val="solid"/>
                      <a:round/>
                      <a:headEnd type="none" w="med" len="med"/>
                      <a:tailEnd type="none" w="med" len="med"/>
                    </a:lnR>
                    <a:lnT w="28575" cap="flat" cmpd="sng" algn="ctr">
                      <a:solidFill>
                        <a:srgbClr val="385D8A"/>
                      </a:solidFill>
                      <a:prstDash val="solid"/>
                      <a:round/>
                      <a:headEnd type="none" w="med" len="med"/>
                      <a:tailEnd type="none" w="med" len="med"/>
                    </a:lnT>
                    <a:lnB w="28575" cap="flat" cmpd="sng" algn="ctr">
                      <a:solidFill>
                        <a:srgbClr val="385D8A"/>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algn="just">
                        <a:lnSpc>
                          <a:spcPct val="100000"/>
                        </a:lnSpc>
                        <a:spcAft>
                          <a:spcPts val="0"/>
                        </a:spcAft>
                      </a:pPr>
                      <a:r>
                        <a:rPr lang="ja-JP" sz="1100" kern="100" dirty="0">
                          <a:latin typeface="HG丸ｺﾞｼｯｸM-PRO" pitchFamily="50" charset="-128"/>
                          <a:ea typeface="HG丸ｺﾞｼｯｸM-PRO" pitchFamily="50" charset="-128"/>
                        </a:rPr>
                        <a:t>前橋市内で創業をお考えの方 または 創業後</a:t>
                      </a:r>
                      <a:r>
                        <a:rPr lang="ja-JP" altLang="en-US" sz="1100" kern="100" dirty="0">
                          <a:latin typeface="HG丸ｺﾞｼｯｸM-PRO" pitchFamily="50" charset="-128"/>
                          <a:ea typeface="HG丸ｺﾞｼｯｸM-PRO" pitchFamily="50" charset="-128"/>
                        </a:rPr>
                        <a:t>５</a:t>
                      </a:r>
                      <a:r>
                        <a:rPr lang="ja-JP" sz="1100" kern="100" dirty="0">
                          <a:latin typeface="HG丸ｺﾞｼｯｸM-PRO" pitchFamily="50" charset="-128"/>
                          <a:ea typeface="HG丸ｺﾞｼｯｸM-PRO" pitchFamily="50" charset="-128"/>
                        </a:rPr>
                        <a:t>年以内の方</a:t>
                      </a:r>
                      <a:endParaRPr lang="en-US" altLang="ja-JP" sz="1100" kern="100" dirty="0">
                        <a:latin typeface="HG丸ｺﾞｼｯｸM-PRO" pitchFamily="50" charset="-128"/>
                        <a:ea typeface="HG丸ｺﾞｼｯｸM-PRO" pitchFamily="50" charset="-128"/>
                      </a:endParaRPr>
                    </a:p>
                    <a:p>
                      <a:pPr algn="just">
                        <a:lnSpc>
                          <a:spcPct val="100000"/>
                        </a:lnSpc>
                        <a:spcAft>
                          <a:spcPts val="0"/>
                        </a:spcAft>
                      </a:pPr>
                      <a:r>
                        <a:rPr lang="ja-JP" altLang="en-US" sz="1000" kern="100" dirty="0">
                          <a:latin typeface="HG丸ｺﾞｼｯｸM-PRO" pitchFamily="50" charset="-128"/>
                          <a:ea typeface="HG丸ｺﾞｼｯｸM-PRO" pitchFamily="50" charset="-128"/>
                          <a:cs typeface="Times New Roman"/>
                        </a:rPr>
                        <a:t>（個人、法人、ＮＰＯ法人などで事業を行う予定の方、または行っている方です）</a:t>
                      </a:r>
                      <a:endParaRPr lang="ja-JP" sz="1000" kern="100" dirty="0">
                        <a:latin typeface="HG丸ｺﾞｼｯｸM-PRO" pitchFamily="50" charset="-128"/>
                        <a:ea typeface="HG丸ｺﾞｼｯｸM-PRO" pitchFamily="50" charset="-128"/>
                        <a:cs typeface="Times New Roman"/>
                      </a:endParaRPr>
                    </a:p>
                  </a:txBody>
                  <a:tcPr marL="72000" marR="72000" marT="54000" marB="54000" anchor="ctr">
                    <a:lnL w="28575" cap="flat" cmpd="sng" algn="ctr">
                      <a:solidFill>
                        <a:srgbClr val="385D8A"/>
                      </a:solidFill>
                      <a:prstDash val="solid"/>
                      <a:round/>
                      <a:headEnd type="none" w="med" len="med"/>
                      <a:tailEnd type="none" w="med" len="med"/>
                    </a:lnL>
                    <a:lnR w="28575" cap="flat" cmpd="sng" algn="ctr">
                      <a:solidFill>
                        <a:srgbClr val="385D8A"/>
                      </a:solidFill>
                      <a:prstDash val="solid"/>
                      <a:round/>
                      <a:headEnd type="none" w="med" len="med"/>
                      <a:tailEnd type="none" w="med" len="med"/>
                    </a:lnR>
                    <a:lnT w="28575" cap="flat" cmpd="sng" algn="ctr">
                      <a:solidFill>
                        <a:srgbClr val="385D8A"/>
                      </a:solidFill>
                      <a:prstDash val="solid"/>
                      <a:round/>
                      <a:headEnd type="none" w="med" len="med"/>
                      <a:tailEnd type="none" w="med" len="med"/>
                    </a:lnT>
                    <a:lnB w="28575" cap="flat" cmpd="sng" algn="ctr">
                      <a:solidFill>
                        <a:srgbClr val="385D8A"/>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extLst>
                  <a:ext uri="{0D108BD9-81ED-4DB2-BD59-A6C34878D82A}">
                    <a16:rowId xmlns:a16="http://schemas.microsoft.com/office/drawing/2014/main" val="10001"/>
                  </a:ext>
                </a:extLst>
              </a:tr>
              <a:tr h="0">
                <a:tc>
                  <a:txBody>
                    <a:bodyPr/>
                    <a:lstStyle/>
                    <a:p>
                      <a:pPr algn="ctr">
                        <a:lnSpc>
                          <a:spcPct val="100000"/>
                        </a:lnSpc>
                        <a:spcAft>
                          <a:spcPts val="0"/>
                        </a:spcAft>
                      </a:pPr>
                      <a:r>
                        <a:rPr lang="ja-JP" altLang="en-US" sz="1100" kern="100" dirty="0">
                          <a:latin typeface="HG丸ｺﾞｼｯｸM-PRO" pitchFamily="50" charset="-128"/>
                          <a:ea typeface="HG丸ｺﾞｼｯｸM-PRO" pitchFamily="50" charset="-128"/>
                          <a:cs typeface="Times New Roman"/>
                        </a:rPr>
                        <a:t>内　　容</a:t>
                      </a:r>
                      <a:endParaRPr lang="ja-JP" sz="1100" kern="100" dirty="0">
                        <a:latin typeface="HG丸ｺﾞｼｯｸM-PRO" pitchFamily="50" charset="-128"/>
                        <a:ea typeface="HG丸ｺﾞｼｯｸM-PRO" pitchFamily="50" charset="-128"/>
                        <a:cs typeface="Times New Roman"/>
                      </a:endParaRPr>
                    </a:p>
                  </a:txBody>
                  <a:tcPr marL="36000" marR="36000" marT="54000" marB="54000" anchor="ctr">
                    <a:lnL w="28575" cap="flat" cmpd="sng" algn="ctr">
                      <a:solidFill>
                        <a:srgbClr val="385D8A"/>
                      </a:solidFill>
                      <a:prstDash val="solid"/>
                      <a:round/>
                      <a:headEnd type="none" w="med" len="med"/>
                      <a:tailEnd type="none" w="med" len="med"/>
                    </a:lnL>
                    <a:lnR w="28575" cap="flat" cmpd="sng" algn="ctr">
                      <a:solidFill>
                        <a:srgbClr val="385D8A"/>
                      </a:solidFill>
                      <a:prstDash val="solid"/>
                      <a:round/>
                      <a:headEnd type="none" w="med" len="med"/>
                      <a:tailEnd type="none" w="med" len="med"/>
                    </a:lnR>
                    <a:lnT w="28575" cap="flat" cmpd="sng" algn="ctr">
                      <a:solidFill>
                        <a:srgbClr val="385D8A"/>
                      </a:solidFill>
                      <a:prstDash val="solid"/>
                      <a:round/>
                      <a:headEnd type="none" w="med" len="med"/>
                      <a:tailEnd type="none" w="med" len="med"/>
                    </a:lnT>
                    <a:lnB w="28575" cap="flat" cmpd="sng" algn="ctr">
                      <a:solidFill>
                        <a:srgbClr val="385D8A"/>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algn="just">
                        <a:lnSpc>
                          <a:spcPct val="100000"/>
                        </a:lnSpc>
                        <a:spcAft>
                          <a:spcPts val="0"/>
                        </a:spcAft>
                      </a:pPr>
                      <a:r>
                        <a:rPr lang="ja-JP" altLang="en-US" sz="1100" kern="100" dirty="0">
                          <a:latin typeface="HG丸ｺﾞｼｯｸM-PRO" pitchFamily="50" charset="-128"/>
                          <a:ea typeface="HG丸ｺﾞｼｯｸM-PRO" pitchFamily="50" charset="-128"/>
                          <a:cs typeface="Times New Roman"/>
                        </a:rPr>
                        <a:t>「まえばし創業支援ネットワーク」を構成する１２支援機関の専門スタッフが、各々の専門分野でご相談にお応えします。機関名とその専門分野は、裏面申込書の「ご希望相談機関」欄をご覧ください。</a:t>
                      </a:r>
                      <a:endParaRPr lang="ja-JP" sz="1100" kern="100" dirty="0">
                        <a:latin typeface="HG丸ｺﾞｼｯｸM-PRO" pitchFamily="50" charset="-128"/>
                        <a:ea typeface="HG丸ｺﾞｼｯｸM-PRO" pitchFamily="50" charset="-128"/>
                        <a:cs typeface="Times New Roman"/>
                      </a:endParaRPr>
                    </a:p>
                  </a:txBody>
                  <a:tcPr marL="72000" marR="72000" marT="54000" marB="54000" anchor="ctr">
                    <a:lnL w="28575" cap="flat" cmpd="sng" algn="ctr">
                      <a:solidFill>
                        <a:srgbClr val="385D8A"/>
                      </a:solidFill>
                      <a:prstDash val="solid"/>
                      <a:round/>
                      <a:headEnd type="none" w="med" len="med"/>
                      <a:tailEnd type="none" w="med" len="med"/>
                    </a:lnL>
                    <a:lnR w="28575" cap="flat" cmpd="sng" algn="ctr">
                      <a:solidFill>
                        <a:srgbClr val="385D8A"/>
                      </a:solidFill>
                      <a:prstDash val="solid"/>
                      <a:round/>
                      <a:headEnd type="none" w="med" len="med"/>
                      <a:tailEnd type="none" w="med" len="med"/>
                    </a:lnR>
                    <a:lnT w="28575" cap="flat" cmpd="sng" algn="ctr">
                      <a:solidFill>
                        <a:srgbClr val="385D8A"/>
                      </a:solidFill>
                      <a:prstDash val="solid"/>
                      <a:round/>
                      <a:headEnd type="none" w="med" len="med"/>
                      <a:tailEnd type="none" w="med" len="med"/>
                    </a:lnT>
                    <a:lnB w="28575" cap="flat" cmpd="sng" algn="ctr">
                      <a:solidFill>
                        <a:srgbClr val="385D8A"/>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extLst>
                  <a:ext uri="{0D108BD9-81ED-4DB2-BD59-A6C34878D82A}">
                    <a16:rowId xmlns:a16="http://schemas.microsoft.com/office/drawing/2014/main" val="10002"/>
                  </a:ext>
                </a:extLst>
              </a:tr>
              <a:tr h="205234">
                <a:tc>
                  <a:txBody>
                    <a:bodyPr/>
                    <a:lstStyle/>
                    <a:p>
                      <a:pPr algn="ctr">
                        <a:lnSpc>
                          <a:spcPct val="100000"/>
                        </a:lnSpc>
                        <a:spcAft>
                          <a:spcPts val="0"/>
                        </a:spcAft>
                      </a:pPr>
                      <a:r>
                        <a:rPr lang="ja-JP" sz="1100" kern="100" dirty="0">
                          <a:latin typeface="HG丸ｺﾞｼｯｸM-PRO" pitchFamily="50" charset="-128"/>
                          <a:ea typeface="HG丸ｺﾞｼｯｸM-PRO" pitchFamily="50" charset="-128"/>
                        </a:rPr>
                        <a:t>申込方法</a:t>
                      </a:r>
                      <a:endParaRPr lang="ja-JP" sz="1100" kern="100" dirty="0">
                        <a:latin typeface="HG丸ｺﾞｼｯｸM-PRO" pitchFamily="50" charset="-128"/>
                        <a:ea typeface="HG丸ｺﾞｼｯｸM-PRO" pitchFamily="50" charset="-128"/>
                        <a:cs typeface="Times New Roman"/>
                      </a:endParaRPr>
                    </a:p>
                  </a:txBody>
                  <a:tcPr marL="36000" marR="36000" marT="54000" marB="54000" anchor="ctr">
                    <a:lnL w="28575" cap="flat" cmpd="sng" algn="ctr">
                      <a:solidFill>
                        <a:srgbClr val="385D8A"/>
                      </a:solidFill>
                      <a:prstDash val="solid"/>
                      <a:round/>
                      <a:headEnd type="none" w="med" len="med"/>
                      <a:tailEnd type="none" w="med" len="med"/>
                    </a:lnL>
                    <a:lnR w="28575" cap="flat" cmpd="sng" algn="ctr">
                      <a:solidFill>
                        <a:srgbClr val="385D8A"/>
                      </a:solidFill>
                      <a:prstDash val="solid"/>
                      <a:round/>
                      <a:headEnd type="none" w="med" len="med"/>
                      <a:tailEnd type="none" w="med" len="med"/>
                    </a:lnR>
                    <a:lnT w="28575" cap="flat" cmpd="sng" algn="ctr">
                      <a:solidFill>
                        <a:srgbClr val="385D8A"/>
                      </a:solidFill>
                      <a:prstDash val="solid"/>
                      <a:round/>
                      <a:headEnd type="none" w="med" len="med"/>
                      <a:tailEnd type="none" w="med" len="med"/>
                    </a:lnT>
                    <a:lnB w="28575" cap="flat" cmpd="sng" algn="ctr">
                      <a:solidFill>
                        <a:srgbClr val="385D8A"/>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algn="just">
                        <a:lnSpc>
                          <a:spcPct val="100000"/>
                        </a:lnSpc>
                        <a:spcAft>
                          <a:spcPts val="0"/>
                        </a:spcAft>
                      </a:pPr>
                      <a:r>
                        <a:rPr lang="en-US" altLang="ja-JP" sz="1100" b="1" u="sng" kern="100" dirty="0">
                          <a:latin typeface="HG丸ｺﾞｼｯｸM-PRO" pitchFamily="50" charset="-128"/>
                          <a:ea typeface="HG丸ｺﾞｼｯｸM-PRO" pitchFamily="50" charset="-128"/>
                        </a:rPr>
                        <a:t>11</a:t>
                      </a:r>
                      <a:r>
                        <a:rPr lang="ja-JP" altLang="en-US" sz="1100" b="1" u="sng" kern="100" dirty="0">
                          <a:latin typeface="HG丸ｺﾞｼｯｸM-PRO" pitchFamily="50" charset="-128"/>
                          <a:ea typeface="HG丸ｺﾞｼｯｸM-PRO" pitchFamily="50" charset="-128"/>
                        </a:rPr>
                        <a:t>月</a:t>
                      </a:r>
                      <a:r>
                        <a:rPr lang="en-US" altLang="ja-JP" sz="1100" b="1" u="sng" kern="100" dirty="0">
                          <a:latin typeface="HG丸ｺﾞｼｯｸM-PRO" pitchFamily="50" charset="-128"/>
                          <a:ea typeface="HG丸ｺﾞｼｯｸM-PRO" pitchFamily="50" charset="-128"/>
                        </a:rPr>
                        <a:t>19</a:t>
                      </a:r>
                      <a:r>
                        <a:rPr lang="ja-JP" altLang="en-US" sz="1100" b="1" u="sng" kern="100" dirty="0">
                          <a:latin typeface="HG丸ｺﾞｼｯｸM-PRO" pitchFamily="50" charset="-128"/>
                          <a:ea typeface="HG丸ｺﾞｼｯｸM-PRO" pitchFamily="50" charset="-128"/>
                        </a:rPr>
                        <a:t>日（月）までに</a:t>
                      </a:r>
                      <a:r>
                        <a:rPr lang="ja-JP" altLang="en-US" sz="1100" b="1" u="none" kern="100" dirty="0">
                          <a:latin typeface="HG丸ｺﾞｼｯｸM-PRO" pitchFamily="50" charset="-128"/>
                          <a:ea typeface="HG丸ｺﾞｼｯｸM-PRO" pitchFamily="50" charset="-128"/>
                        </a:rPr>
                        <a:t>　</a:t>
                      </a:r>
                      <a:r>
                        <a:rPr lang="ja-JP" altLang="en-US" sz="1100" b="1" kern="100" dirty="0">
                          <a:latin typeface="HG丸ｺﾞｼｯｸM-PRO" pitchFamily="50" charset="-128"/>
                          <a:ea typeface="HG丸ｺﾞｼｯｸM-PRO" pitchFamily="50" charset="-128"/>
                        </a:rPr>
                        <a:t>裏面のお申込書に必要事項をご記入のうえ</a:t>
                      </a:r>
                      <a:endParaRPr lang="en-US" altLang="ja-JP" sz="1100" b="1" kern="100" dirty="0">
                        <a:latin typeface="HG丸ｺﾞｼｯｸM-PRO" pitchFamily="50" charset="-128"/>
                        <a:ea typeface="HG丸ｺﾞｼｯｸM-PRO" pitchFamily="50" charset="-128"/>
                      </a:endParaRPr>
                    </a:p>
                    <a:p>
                      <a:pPr algn="just">
                        <a:lnSpc>
                          <a:spcPct val="100000"/>
                        </a:lnSpc>
                        <a:spcAft>
                          <a:spcPts val="0"/>
                        </a:spcAft>
                      </a:pPr>
                      <a:r>
                        <a:rPr lang="en-US" altLang="ja-JP" sz="1100" b="1" kern="100" dirty="0">
                          <a:latin typeface="HG丸ｺﾞｼｯｸM-PRO" pitchFamily="50" charset="-128"/>
                          <a:ea typeface="HG丸ｺﾞｼｯｸM-PRO" pitchFamily="50" charset="-128"/>
                        </a:rPr>
                        <a:t>FAX</a:t>
                      </a:r>
                      <a:r>
                        <a:rPr lang="ja-JP" altLang="en-US" sz="1100" b="1" kern="100" dirty="0" err="1">
                          <a:latin typeface="HG丸ｺﾞｼｯｸM-PRO" pitchFamily="50" charset="-128"/>
                          <a:ea typeface="HG丸ｺﾞｼｯｸM-PRO" pitchFamily="50" charset="-128"/>
                        </a:rPr>
                        <a:t>にて</a:t>
                      </a:r>
                      <a:r>
                        <a:rPr lang="ja-JP" altLang="en-US" sz="1100" b="1" kern="100" dirty="0">
                          <a:latin typeface="HG丸ｺﾞｼｯｸM-PRO" pitchFamily="50" charset="-128"/>
                          <a:ea typeface="HG丸ｺﾞｼｯｸM-PRO" pitchFamily="50" charset="-128"/>
                        </a:rPr>
                        <a:t>お申し込みください。</a:t>
                      </a:r>
                      <a:endParaRPr lang="en-US" altLang="ja-JP" sz="1100" b="1" kern="100" dirty="0">
                        <a:latin typeface="HG丸ｺﾞｼｯｸM-PRO" pitchFamily="50" charset="-128"/>
                        <a:ea typeface="HG丸ｺﾞｼｯｸM-PRO" pitchFamily="50" charset="-128"/>
                      </a:endParaRPr>
                    </a:p>
                    <a:p>
                      <a:pPr algn="just">
                        <a:lnSpc>
                          <a:spcPts val="400"/>
                        </a:lnSpc>
                        <a:spcAft>
                          <a:spcPts val="0"/>
                        </a:spcAft>
                      </a:pPr>
                      <a:endParaRPr lang="ja-JP" sz="800" kern="100" dirty="0">
                        <a:latin typeface="HG丸ｺﾞｼｯｸM-PRO" pitchFamily="50" charset="-128"/>
                        <a:ea typeface="HG丸ｺﾞｼｯｸM-PRO" pitchFamily="50" charset="-128"/>
                      </a:endParaRPr>
                    </a:p>
                    <a:p>
                      <a:pPr algn="just">
                        <a:lnSpc>
                          <a:spcPct val="100000"/>
                        </a:lnSpc>
                        <a:spcAft>
                          <a:spcPts val="0"/>
                        </a:spcAft>
                      </a:pPr>
                      <a:r>
                        <a:rPr lang="ja-JP" altLang="en-US" sz="1000" kern="100" dirty="0">
                          <a:latin typeface="HG丸ｺﾞｼｯｸM-PRO" pitchFamily="50" charset="-128"/>
                          <a:ea typeface="HG丸ｺﾞｼｯｸM-PRO" pitchFamily="50" charset="-128"/>
                        </a:rPr>
                        <a:t>　</a:t>
                      </a:r>
                      <a:r>
                        <a:rPr lang="ja-JP" sz="1000" kern="100" dirty="0">
                          <a:latin typeface="HG丸ｺﾞｼｯｸM-PRO" pitchFamily="50" charset="-128"/>
                          <a:ea typeface="HG丸ｺﾞｼｯｸM-PRO" pitchFamily="50" charset="-128"/>
                        </a:rPr>
                        <a:t>※</a:t>
                      </a:r>
                      <a:r>
                        <a:rPr lang="ja-JP" altLang="en-US" sz="1000" kern="100" dirty="0">
                          <a:latin typeface="HG丸ｺﾞｼｯｸM-PRO" pitchFamily="50" charset="-128"/>
                          <a:ea typeface="HG丸ｺﾞｼｯｸM-PRO" pitchFamily="50" charset="-128"/>
                        </a:rPr>
                        <a:t>事前予約制です。</a:t>
                      </a:r>
                      <a:r>
                        <a:rPr lang="ja-JP" sz="1000" kern="100" dirty="0">
                          <a:latin typeface="HG丸ｺﾞｼｯｸM-PRO" pitchFamily="50" charset="-128"/>
                          <a:ea typeface="HG丸ｺﾞｼｯｸM-PRO" pitchFamily="50" charset="-128"/>
                        </a:rPr>
                        <a:t>ご予約の状況により、お申込を締め</a:t>
                      </a:r>
                      <a:r>
                        <a:rPr lang="ja-JP" altLang="en-US" sz="1000" kern="100" dirty="0">
                          <a:latin typeface="HG丸ｺﾞｼｯｸM-PRO" pitchFamily="50" charset="-128"/>
                          <a:ea typeface="HG丸ｺﾞｼｯｸM-PRO" pitchFamily="50" charset="-128"/>
                        </a:rPr>
                        <a:t>切</a:t>
                      </a:r>
                      <a:r>
                        <a:rPr lang="ja-JP" sz="1000" kern="100" dirty="0">
                          <a:latin typeface="HG丸ｺﾞｼｯｸM-PRO" pitchFamily="50" charset="-128"/>
                          <a:ea typeface="HG丸ｺﾞｼｯｸM-PRO" pitchFamily="50" charset="-128"/>
                        </a:rPr>
                        <a:t>らせていただく場合が</a:t>
                      </a:r>
                      <a:endParaRPr lang="en-US" altLang="ja-JP" sz="1000" kern="100" dirty="0">
                        <a:latin typeface="HG丸ｺﾞｼｯｸM-PRO" pitchFamily="50" charset="-128"/>
                        <a:ea typeface="HG丸ｺﾞｼｯｸM-PRO" pitchFamily="50" charset="-128"/>
                      </a:endParaRPr>
                    </a:p>
                    <a:p>
                      <a:pPr algn="just">
                        <a:lnSpc>
                          <a:spcPct val="100000"/>
                        </a:lnSpc>
                        <a:spcAft>
                          <a:spcPts val="0"/>
                        </a:spcAft>
                      </a:pPr>
                      <a:r>
                        <a:rPr lang="ja-JP" altLang="en-US" sz="1000" kern="100" dirty="0">
                          <a:latin typeface="HG丸ｺﾞｼｯｸM-PRO" pitchFamily="50" charset="-128"/>
                          <a:ea typeface="HG丸ｺﾞｼｯｸM-PRO" pitchFamily="50" charset="-128"/>
                        </a:rPr>
                        <a:t>　　</a:t>
                      </a:r>
                      <a:r>
                        <a:rPr lang="ja-JP" sz="1000" kern="100" dirty="0">
                          <a:latin typeface="HG丸ｺﾞｼｯｸM-PRO" pitchFamily="50" charset="-128"/>
                          <a:ea typeface="HG丸ｺﾞｼｯｸM-PRO" pitchFamily="50" charset="-128"/>
                        </a:rPr>
                        <a:t>ございます。</a:t>
                      </a:r>
                      <a:endParaRPr lang="ja-JP" sz="1000" kern="100" dirty="0">
                        <a:latin typeface="HG丸ｺﾞｼｯｸM-PRO" pitchFamily="50" charset="-128"/>
                        <a:ea typeface="HG丸ｺﾞｼｯｸM-PRO" pitchFamily="50" charset="-128"/>
                        <a:cs typeface="Times New Roman"/>
                      </a:endParaRPr>
                    </a:p>
                  </a:txBody>
                  <a:tcPr marL="72000" marR="72000" marT="54000" marB="54000" anchor="ctr">
                    <a:lnL w="28575" cap="flat" cmpd="sng" algn="ctr">
                      <a:solidFill>
                        <a:srgbClr val="385D8A"/>
                      </a:solidFill>
                      <a:prstDash val="solid"/>
                      <a:round/>
                      <a:headEnd type="none" w="med" len="med"/>
                      <a:tailEnd type="none" w="med" len="med"/>
                    </a:lnL>
                    <a:lnR w="28575" cap="flat" cmpd="sng" algn="ctr">
                      <a:solidFill>
                        <a:srgbClr val="385D8A"/>
                      </a:solidFill>
                      <a:prstDash val="solid"/>
                      <a:round/>
                      <a:headEnd type="none" w="med" len="med"/>
                      <a:tailEnd type="none" w="med" len="med"/>
                    </a:lnR>
                    <a:lnT w="28575" cap="flat" cmpd="sng" algn="ctr">
                      <a:solidFill>
                        <a:srgbClr val="385D8A"/>
                      </a:solidFill>
                      <a:prstDash val="solid"/>
                      <a:round/>
                      <a:headEnd type="none" w="med" len="med"/>
                      <a:tailEnd type="none" w="med" len="med"/>
                    </a:lnT>
                    <a:lnB w="28575" cap="flat" cmpd="sng" algn="ctr">
                      <a:solidFill>
                        <a:srgbClr val="385D8A"/>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extLst>
                  <a:ext uri="{0D108BD9-81ED-4DB2-BD59-A6C34878D82A}">
                    <a16:rowId xmlns:a16="http://schemas.microsoft.com/office/drawing/2014/main" val="10003"/>
                  </a:ext>
                </a:extLst>
              </a:tr>
              <a:tr h="549605">
                <a:tc>
                  <a:txBody>
                    <a:bodyPr/>
                    <a:lstStyle/>
                    <a:p>
                      <a:pPr algn="ctr">
                        <a:lnSpc>
                          <a:spcPct val="100000"/>
                        </a:lnSpc>
                        <a:spcAft>
                          <a:spcPts val="0"/>
                        </a:spcAft>
                      </a:pPr>
                      <a:r>
                        <a:rPr lang="ja-JP" altLang="en-US" sz="1000" kern="0" spc="-150" dirty="0">
                          <a:latin typeface="HG丸ｺﾞｼｯｸM-PRO" pitchFamily="50" charset="-128"/>
                          <a:ea typeface="HG丸ｺﾞｼｯｸM-PRO" pitchFamily="50" charset="-128"/>
                        </a:rPr>
                        <a:t>お問い合わせ</a:t>
                      </a:r>
                      <a:endParaRPr lang="en-US" altLang="ja-JP" sz="1000" kern="0" spc="-150" dirty="0">
                        <a:latin typeface="HG丸ｺﾞｼｯｸM-PRO" pitchFamily="50" charset="-128"/>
                        <a:ea typeface="HG丸ｺﾞｼｯｸM-PRO" pitchFamily="50" charset="-128"/>
                      </a:endParaRPr>
                    </a:p>
                    <a:p>
                      <a:pPr algn="ctr">
                        <a:lnSpc>
                          <a:spcPct val="100000"/>
                        </a:lnSpc>
                        <a:spcAft>
                          <a:spcPts val="0"/>
                        </a:spcAft>
                      </a:pPr>
                      <a:r>
                        <a:rPr lang="ja-JP" altLang="en-US" sz="1100" kern="0" spc="0" dirty="0">
                          <a:latin typeface="HG丸ｺﾞｼｯｸM-PRO" pitchFamily="50" charset="-128"/>
                          <a:ea typeface="HG丸ｺﾞｼｯｸM-PRO" pitchFamily="50" charset="-128"/>
                        </a:rPr>
                        <a:t>・お申込</a:t>
                      </a:r>
                      <a:r>
                        <a:rPr lang="ja-JP" sz="1100" kern="0" spc="0" dirty="0">
                          <a:latin typeface="HG丸ｺﾞｼｯｸM-PRO" pitchFamily="50" charset="-128"/>
                          <a:ea typeface="HG丸ｺﾞｼｯｸM-PRO" pitchFamily="50" charset="-128"/>
                        </a:rPr>
                        <a:t>先</a:t>
                      </a:r>
                      <a:endParaRPr lang="ja-JP" sz="1100" kern="100" spc="0" dirty="0">
                        <a:latin typeface="HG丸ｺﾞｼｯｸM-PRO" pitchFamily="50" charset="-128"/>
                        <a:ea typeface="HG丸ｺﾞｼｯｸM-PRO" pitchFamily="50" charset="-128"/>
                        <a:cs typeface="Times New Roman"/>
                      </a:endParaRPr>
                    </a:p>
                  </a:txBody>
                  <a:tcPr marL="36000" marR="36000" marT="54000" marB="54000" anchor="ctr">
                    <a:lnL w="28575" cap="flat" cmpd="sng" algn="ctr">
                      <a:solidFill>
                        <a:srgbClr val="385D8A"/>
                      </a:solidFill>
                      <a:prstDash val="solid"/>
                      <a:round/>
                      <a:headEnd type="none" w="med" len="med"/>
                      <a:tailEnd type="none" w="med" len="med"/>
                    </a:lnL>
                    <a:lnR w="28575" cap="flat" cmpd="sng" algn="ctr">
                      <a:solidFill>
                        <a:srgbClr val="385D8A"/>
                      </a:solidFill>
                      <a:prstDash val="solid"/>
                      <a:round/>
                      <a:headEnd type="none" w="med" len="med"/>
                      <a:tailEnd type="none" w="med" len="med"/>
                    </a:lnR>
                    <a:lnT w="28575" cap="flat" cmpd="sng" algn="ctr">
                      <a:solidFill>
                        <a:srgbClr val="385D8A"/>
                      </a:solidFill>
                      <a:prstDash val="solid"/>
                      <a:round/>
                      <a:headEnd type="none" w="med" len="med"/>
                      <a:tailEnd type="none" w="med" len="med"/>
                    </a:lnT>
                    <a:lnB w="28575" cap="flat" cmpd="sng" algn="ctr">
                      <a:solidFill>
                        <a:srgbClr val="385D8A"/>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0"/>
                        </a:spcAft>
                      </a:pPr>
                      <a:r>
                        <a:rPr lang="en-US" altLang="ja-JP" sz="1100" kern="0" dirty="0">
                          <a:solidFill>
                            <a:schemeClr val="tx1"/>
                          </a:solidFill>
                          <a:latin typeface="HG丸ｺﾞｼｯｸM-PRO" pitchFamily="50" charset="-128"/>
                          <a:ea typeface="HG丸ｺﾞｼｯｸM-PRO" pitchFamily="50" charset="-128"/>
                        </a:rPr>
                        <a:t>【</a:t>
                      </a:r>
                      <a:r>
                        <a:rPr lang="ja-JP" altLang="en-US" sz="1100" kern="0" dirty="0">
                          <a:solidFill>
                            <a:schemeClr val="tx1"/>
                          </a:solidFill>
                          <a:latin typeface="HG丸ｺﾞｼｯｸM-PRO" pitchFamily="50" charset="-128"/>
                          <a:ea typeface="HG丸ｺﾞｼｯｸM-PRO" pitchFamily="50" charset="-128"/>
                        </a:rPr>
                        <a:t>まえばし創業支援ネットワーク　事務局</a:t>
                      </a:r>
                      <a:r>
                        <a:rPr lang="en-US" altLang="ja-JP" sz="1100" kern="0" dirty="0">
                          <a:solidFill>
                            <a:schemeClr val="tx1"/>
                          </a:solidFill>
                          <a:latin typeface="HG丸ｺﾞｼｯｸM-PRO" pitchFamily="50" charset="-128"/>
                          <a:ea typeface="HG丸ｺﾞｼｯｸM-PRO" pitchFamily="50" charset="-128"/>
                        </a:rPr>
                        <a:t>】</a:t>
                      </a:r>
                    </a:p>
                    <a:p>
                      <a:pPr algn="just">
                        <a:lnSpc>
                          <a:spcPct val="100000"/>
                        </a:lnSpc>
                        <a:spcAft>
                          <a:spcPts val="0"/>
                        </a:spcAft>
                      </a:pPr>
                      <a:r>
                        <a:rPr lang="ja-JP" altLang="en-US" sz="1100" kern="0" dirty="0">
                          <a:solidFill>
                            <a:srgbClr val="300060"/>
                          </a:solidFill>
                          <a:latin typeface="HG丸ｺﾞｼｯｸM-PRO" pitchFamily="50" charset="-128"/>
                          <a:ea typeface="HG丸ｺﾞｼｯｸM-PRO" pitchFamily="50" charset="-128"/>
                        </a:rPr>
                        <a:t>◆</a:t>
                      </a:r>
                      <a:r>
                        <a:rPr lang="ja-JP" sz="1100" kern="0" dirty="0">
                          <a:latin typeface="HG丸ｺﾞｼｯｸM-PRO" pitchFamily="50" charset="-128"/>
                          <a:ea typeface="HG丸ｺﾞｼｯｸM-PRO" pitchFamily="50" charset="-128"/>
                        </a:rPr>
                        <a:t>日本政策金融公庫</a:t>
                      </a:r>
                      <a:r>
                        <a:rPr lang="ja-JP" altLang="en-US" sz="1100" kern="0" baseline="0" dirty="0">
                          <a:latin typeface="HG丸ｺﾞｼｯｸM-PRO" pitchFamily="50" charset="-128"/>
                          <a:ea typeface="HG丸ｺﾞｼｯｸM-PRO" pitchFamily="50" charset="-128"/>
                        </a:rPr>
                        <a:t> </a:t>
                      </a:r>
                      <a:r>
                        <a:rPr lang="ja-JP" sz="1100" kern="0" dirty="0">
                          <a:latin typeface="HG丸ｺﾞｼｯｸM-PRO" pitchFamily="50" charset="-128"/>
                          <a:ea typeface="HG丸ｺﾞｼｯｸM-PRO" pitchFamily="50" charset="-128"/>
                        </a:rPr>
                        <a:t> 前橋支店（国民生活事業）</a:t>
                      </a:r>
                      <a:endParaRPr lang="en-US" altLang="ja-JP" sz="1100" kern="0" dirty="0">
                        <a:latin typeface="HG丸ｺﾞｼｯｸM-PRO" pitchFamily="50" charset="-128"/>
                        <a:ea typeface="HG丸ｺﾞｼｯｸM-PRO" pitchFamily="50" charset="-128"/>
                      </a:endParaRPr>
                    </a:p>
                    <a:p>
                      <a:pPr algn="just">
                        <a:lnSpc>
                          <a:spcPct val="100000"/>
                        </a:lnSpc>
                        <a:spcAft>
                          <a:spcPts val="0"/>
                        </a:spcAft>
                      </a:pPr>
                      <a:r>
                        <a:rPr lang="en-US" altLang="ja-JP" sz="1100" kern="0" dirty="0">
                          <a:latin typeface="HG丸ｺﾞｼｯｸM-PRO" pitchFamily="50" charset="-128"/>
                          <a:ea typeface="HG丸ｺﾞｼｯｸM-PRO" pitchFamily="50" charset="-128"/>
                        </a:rPr>
                        <a:t>    </a:t>
                      </a:r>
                      <a:r>
                        <a:rPr lang="ja-JP" altLang="en-US" sz="1100" kern="0" dirty="0">
                          <a:latin typeface="HG丸ｺﾞｼｯｸM-PRO" pitchFamily="50" charset="-128"/>
                          <a:ea typeface="HG丸ｺﾞｼｯｸM-PRO" pitchFamily="50" charset="-128"/>
                        </a:rPr>
                        <a:t>担当：岩澤・小暮</a:t>
                      </a:r>
                      <a:endParaRPr lang="ja-JP" sz="1100" kern="100" dirty="0">
                        <a:latin typeface="HG丸ｺﾞｼｯｸM-PRO" pitchFamily="50" charset="-128"/>
                        <a:ea typeface="HG丸ｺﾞｼｯｸM-PRO" pitchFamily="50" charset="-128"/>
                      </a:endParaRPr>
                    </a:p>
                    <a:p>
                      <a:pPr algn="just">
                        <a:lnSpc>
                          <a:spcPct val="100000"/>
                        </a:lnSpc>
                        <a:spcAft>
                          <a:spcPts val="0"/>
                        </a:spcAft>
                      </a:pPr>
                      <a:r>
                        <a:rPr lang="ja-JP" sz="1100" kern="100" dirty="0">
                          <a:latin typeface="HG丸ｺﾞｼｯｸM-PRO" pitchFamily="50" charset="-128"/>
                          <a:ea typeface="HG丸ｺﾞｼｯｸM-PRO" pitchFamily="50" charset="-128"/>
                        </a:rPr>
                        <a:t>　　　　　</a:t>
                      </a:r>
                      <a:endParaRPr lang="ja-JP" sz="1100" kern="100" dirty="0">
                        <a:latin typeface="HG丸ｺﾞｼｯｸM-PRO" pitchFamily="50" charset="-128"/>
                        <a:ea typeface="HG丸ｺﾞｼｯｸM-PRO" pitchFamily="50" charset="-128"/>
                        <a:cs typeface="Times New Roman"/>
                      </a:endParaRPr>
                    </a:p>
                  </a:txBody>
                  <a:tcPr marL="36000" marR="36000" marT="54000" marB="54000" anchor="ctr">
                    <a:lnL w="28575" cap="flat" cmpd="sng" algn="ctr">
                      <a:solidFill>
                        <a:srgbClr val="385D8A"/>
                      </a:solid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rgbClr val="385D8A"/>
                      </a:solidFill>
                      <a:prstDash val="solid"/>
                      <a:round/>
                      <a:headEnd type="none" w="med" len="med"/>
                      <a:tailEnd type="none" w="med" len="med"/>
                    </a:lnT>
                    <a:lnB w="28575" cap="flat" cmpd="sng" algn="ctr">
                      <a:solidFill>
                        <a:srgbClr val="385D8A"/>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0"/>
                        </a:spcAft>
                      </a:pPr>
                      <a:endParaRPr lang="en-US" altLang="ja-JP" sz="1100" kern="1050" dirty="0">
                        <a:latin typeface="HG丸ｺﾞｼｯｸM-PRO" pitchFamily="50" charset="-128"/>
                        <a:ea typeface="HG丸ｺﾞｼｯｸM-PRO" pitchFamily="50" charset="-128"/>
                      </a:endParaRPr>
                    </a:p>
                    <a:p>
                      <a:pPr algn="just">
                        <a:lnSpc>
                          <a:spcPct val="100000"/>
                        </a:lnSpc>
                        <a:spcAft>
                          <a:spcPts val="0"/>
                        </a:spcAft>
                      </a:pPr>
                      <a:r>
                        <a:rPr lang="ja-JP" altLang="ja-JP" sz="1100" kern="1050" dirty="0">
                          <a:latin typeface="HG丸ｺﾞｼｯｸM-PRO" pitchFamily="50" charset="-128"/>
                          <a:ea typeface="HG丸ｺﾞｼｯｸM-PRO" pitchFamily="50" charset="-128"/>
                        </a:rPr>
                        <a:t>ＴＥＬ：</a:t>
                      </a:r>
                      <a:r>
                        <a:rPr lang="en-US" altLang="ja-JP" sz="1100" kern="0" dirty="0">
                          <a:latin typeface="HG丸ｺﾞｼｯｸM-PRO" pitchFamily="50" charset="-128"/>
                          <a:ea typeface="HG丸ｺﾞｼｯｸM-PRO" pitchFamily="50" charset="-128"/>
                        </a:rPr>
                        <a:t>027</a:t>
                      </a:r>
                      <a:r>
                        <a:rPr lang="ja-JP" altLang="ja-JP" sz="1100" kern="0" dirty="0">
                          <a:latin typeface="HG丸ｺﾞｼｯｸM-PRO" pitchFamily="50" charset="-128"/>
                          <a:ea typeface="HG丸ｺﾞｼｯｸM-PRO" pitchFamily="50" charset="-128"/>
                        </a:rPr>
                        <a:t>－</a:t>
                      </a:r>
                      <a:r>
                        <a:rPr lang="en-US" altLang="ja-JP" sz="1100" kern="0" dirty="0">
                          <a:latin typeface="HG丸ｺﾞｼｯｸM-PRO" pitchFamily="50" charset="-128"/>
                          <a:ea typeface="HG丸ｺﾞｼｯｸM-PRO" pitchFamily="50" charset="-128"/>
                        </a:rPr>
                        <a:t>223</a:t>
                      </a:r>
                      <a:r>
                        <a:rPr lang="ja-JP" altLang="ja-JP" sz="1100" kern="0" dirty="0">
                          <a:latin typeface="HG丸ｺﾞｼｯｸM-PRO" pitchFamily="50" charset="-128"/>
                          <a:ea typeface="HG丸ｺﾞｼｯｸM-PRO" pitchFamily="50" charset="-128"/>
                        </a:rPr>
                        <a:t>－</a:t>
                      </a:r>
                      <a:r>
                        <a:rPr lang="en-US" altLang="ja-JP" sz="1100" kern="0" dirty="0">
                          <a:latin typeface="HG丸ｺﾞｼｯｸM-PRO" pitchFamily="50" charset="-128"/>
                          <a:ea typeface="HG丸ｺﾞｼｯｸM-PRO" pitchFamily="50" charset="-128"/>
                        </a:rPr>
                        <a:t>7312</a:t>
                      </a:r>
                    </a:p>
                    <a:p>
                      <a:pPr algn="just">
                        <a:lnSpc>
                          <a:spcPct val="100000"/>
                        </a:lnSpc>
                        <a:spcAft>
                          <a:spcPts val="0"/>
                        </a:spcAft>
                      </a:pPr>
                      <a:endParaRPr lang="en-US" altLang="ja-JP" sz="1100" kern="0" dirty="0">
                        <a:latin typeface="HG丸ｺﾞｼｯｸM-PRO" pitchFamily="50" charset="-128"/>
                        <a:ea typeface="HG丸ｺﾞｼｯｸM-PRO" pitchFamily="50" charset="-128"/>
                      </a:endParaRPr>
                    </a:p>
                    <a:p>
                      <a:pPr algn="just">
                        <a:lnSpc>
                          <a:spcPct val="100000"/>
                        </a:lnSpc>
                        <a:spcAft>
                          <a:spcPts val="0"/>
                        </a:spcAft>
                      </a:pPr>
                      <a:r>
                        <a:rPr lang="ja-JP" altLang="en-US" sz="1100" kern="0" dirty="0">
                          <a:latin typeface="HG丸ｺﾞｼｯｸM-PRO" pitchFamily="50" charset="-128"/>
                          <a:ea typeface="HG丸ｺﾞｼｯｸM-PRO" pitchFamily="50" charset="-128"/>
                        </a:rPr>
                        <a:t>ＦＡＸ：</a:t>
                      </a:r>
                      <a:r>
                        <a:rPr lang="en-US" altLang="ja-JP" sz="1100" kern="0" dirty="0">
                          <a:latin typeface="HG丸ｺﾞｼｯｸM-PRO" pitchFamily="50" charset="-128"/>
                          <a:ea typeface="HG丸ｺﾞｼｯｸM-PRO" pitchFamily="50" charset="-128"/>
                        </a:rPr>
                        <a:t>027</a:t>
                      </a:r>
                      <a:r>
                        <a:rPr lang="ja-JP" altLang="ja-JP" sz="1100" kern="0" dirty="0">
                          <a:latin typeface="HG丸ｺﾞｼｯｸM-PRO" pitchFamily="50" charset="-128"/>
                          <a:ea typeface="HG丸ｺﾞｼｯｸM-PRO" pitchFamily="50" charset="-128"/>
                        </a:rPr>
                        <a:t>－</a:t>
                      </a:r>
                      <a:r>
                        <a:rPr lang="en-US" altLang="ja-JP" sz="1100" kern="0" dirty="0">
                          <a:latin typeface="HG丸ｺﾞｼｯｸM-PRO" pitchFamily="50" charset="-128"/>
                          <a:ea typeface="HG丸ｺﾞｼｯｸM-PRO" pitchFamily="50" charset="-128"/>
                        </a:rPr>
                        <a:t>223</a:t>
                      </a:r>
                      <a:r>
                        <a:rPr lang="ja-JP" altLang="ja-JP" sz="1100" kern="0" dirty="0">
                          <a:latin typeface="HG丸ｺﾞｼｯｸM-PRO" pitchFamily="50" charset="-128"/>
                          <a:ea typeface="HG丸ｺﾞｼｯｸM-PRO" pitchFamily="50" charset="-128"/>
                        </a:rPr>
                        <a:t>－</a:t>
                      </a:r>
                      <a:r>
                        <a:rPr lang="en-US" altLang="ja-JP" sz="1100" kern="0" dirty="0">
                          <a:latin typeface="HG丸ｺﾞｼｯｸM-PRO" pitchFamily="50" charset="-128"/>
                          <a:ea typeface="HG丸ｺﾞｼｯｸM-PRO" pitchFamily="50" charset="-128"/>
                        </a:rPr>
                        <a:t>0188</a:t>
                      </a:r>
                    </a:p>
                  </a:txBody>
                  <a:tcPr marL="36000" marR="36000" marT="54000" marB="54000" anchor="ctr">
                    <a:lnL w="28575" cap="flat" cmpd="sng" algn="ctr">
                      <a:noFill/>
                      <a:prstDash val="solid"/>
                      <a:round/>
                      <a:headEnd type="none" w="med" len="med"/>
                      <a:tailEnd type="none" w="med" len="med"/>
                    </a:lnL>
                    <a:lnR w="28575" cap="flat" cmpd="sng" algn="ctr">
                      <a:solidFill>
                        <a:srgbClr val="385D8A"/>
                      </a:solidFill>
                      <a:prstDash val="solid"/>
                      <a:round/>
                      <a:headEnd type="none" w="med" len="med"/>
                      <a:tailEnd type="none" w="med" len="med"/>
                    </a:lnR>
                    <a:lnT w="28575" cap="flat" cmpd="sng" algn="ctr">
                      <a:solidFill>
                        <a:srgbClr val="385D8A"/>
                      </a:solidFill>
                      <a:prstDash val="solid"/>
                      <a:round/>
                      <a:headEnd type="none" w="med" len="med"/>
                      <a:tailEnd type="none" w="med" len="med"/>
                    </a:lnT>
                    <a:lnB w="28575" cap="flat" cmpd="sng" algn="ctr">
                      <a:solidFill>
                        <a:srgbClr val="385D8A"/>
                      </a:solidFill>
                      <a:prstDash val="solid"/>
                      <a:round/>
                      <a:headEnd type="none" w="med" len="med"/>
                      <a:tailEnd type="none" w="med" len="med"/>
                    </a:lnB>
                    <a:noFill/>
                  </a:tcPr>
                </a:tc>
                <a:extLst>
                  <a:ext uri="{0D108BD9-81ED-4DB2-BD59-A6C34878D82A}">
                    <a16:rowId xmlns:a16="http://schemas.microsoft.com/office/drawing/2014/main" val="10004"/>
                  </a:ext>
                </a:extLst>
              </a:tr>
            </a:tbl>
          </a:graphicData>
        </a:graphic>
      </p:graphicFrame>
      <p:sp>
        <p:nvSpPr>
          <p:cNvPr id="18" name="下カーブ リボン 17"/>
          <p:cNvSpPr/>
          <p:nvPr/>
        </p:nvSpPr>
        <p:spPr>
          <a:xfrm>
            <a:off x="501599" y="3347920"/>
            <a:ext cx="5786478" cy="504000"/>
          </a:xfrm>
          <a:prstGeom prst="ellipseRibbon">
            <a:avLst>
              <a:gd name="adj1" fmla="val 25000"/>
              <a:gd name="adj2" fmla="val 71948"/>
              <a:gd name="adj3" fmla="val 12500"/>
            </a:avLst>
          </a:prstGeom>
          <a:solidFill>
            <a:schemeClr val="accent4"/>
          </a:solidFill>
          <a:ln>
            <a:solidFill>
              <a:srgbClr val="385D8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spc="1000" dirty="0">
                <a:solidFill>
                  <a:srgbClr val="300060"/>
                </a:solidFill>
                <a:effectLst>
                  <a:outerShdw blurRad="38100" dist="38100" dir="2700000" algn="tl">
                    <a:srgbClr val="000000">
                      <a:alpha val="43137"/>
                    </a:srgbClr>
                  </a:outerShdw>
                </a:effectLst>
                <a:latin typeface="HG丸ｺﾞｼｯｸM-PRO" pitchFamily="50" charset="-128"/>
                <a:ea typeface="HG丸ｺﾞｼｯｸM-PRO" pitchFamily="50" charset="-128"/>
              </a:rPr>
              <a:t>開催内容</a:t>
            </a:r>
          </a:p>
        </p:txBody>
      </p:sp>
      <p:sp>
        <p:nvSpPr>
          <p:cNvPr id="11" name="額縁 10"/>
          <p:cNvSpPr/>
          <p:nvPr/>
        </p:nvSpPr>
        <p:spPr>
          <a:xfrm>
            <a:off x="409554" y="7020272"/>
            <a:ext cx="2571768" cy="360000"/>
          </a:xfrm>
          <a:prstGeom prst="bevel">
            <a:avLst>
              <a:gd name="adj" fmla="val 9813"/>
            </a:avLst>
          </a:prstGeom>
          <a:solidFill>
            <a:schemeClr val="accent4"/>
          </a:solidFill>
          <a:ln w="6350">
            <a:solidFill>
              <a:srgbClr val="385D8A"/>
            </a:solidFill>
          </a:ln>
        </p:spPr>
        <p:style>
          <a:lnRef idx="2">
            <a:schemeClr val="accent1">
              <a:shade val="50000"/>
            </a:schemeClr>
          </a:lnRef>
          <a:fillRef idx="1">
            <a:schemeClr val="accent1"/>
          </a:fillRef>
          <a:effectRef idx="0">
            <a:schemeClr val="accent1"/>
          </a:effectRef>
          <a:fontRef idx="minor">
            <a:schemeClr val="lt1"/>
          </a:fontRef>
        </p:style>
        <p:txBody>
          <a:bodyPr lIns="540000" rIns="540000" rtlCol="0" anchor="ctr"/>
          <a:lstStyle/>
          <a:p>
            <a:pPr algn="dist"/>
            <a:r>
              <a:rPr kumimoji="1" lang="ja-JP" altLang="en-US" sz="1400" b="1" dirty="0">
                <a:solidFill>
                  <a:srgbClr val="300060"/>
                </a:solidFill>
                <a:latin typeface="HG丸ｺﾞｼｯｸM-PRO" pitchFamily="50" charset="-128"/>
                <a:ea typeface="HG丸ｺﾞｼｯｸM-PRO" pitchFamily="50" charset="-128"/>
              </a:rPr>
              <a:t>会場のご案内</a:t>
            </a:r>
          </a:p>
        </p:txBody>
      </p:sp>
      <p:pic>
        <p:nvPicPr>
          <p:cNvPr id="13" name="図 12" descr="C:\Documents and Settings\kn13709\My Documents\My Pictures\銀杏.png"/>
          <p:cNvPicPr>
            <a:picLocks noChangeAspect="1"/>
          </p:cNvPicPr>
          <p:nvPr/>
        </p:nvPicPr>
        <p:blipFill>
          <a:blip r:embed="rId2" cstate="print"/>
          <a:srcRect/>
          <a:stretch>
            <a:fillRect/>
          </a:stretch>
        </p:blipFill>
        <p:spPr bwMode="auto">
          <a:xfrm rot="18181007" flipV="1">
            <a:off x="6117501" y="612722"/>
            <a:ext cx="648000" cy="549672"/>
          </a:xfrm>
          <a:prstGeom prst="rect">
            <a:avLst/>
          </a:prstGeom>
          <a:noFill/>
          <a:ln w="9525">
            <a:noFill/>
            <a:miter lim="800000"/>
            <a:headEnd/>
            <a:tailEnd/>
          </a:ln>
        </p:spPr>
      </p:pic>
      <p:pic>
        <p:nvPicPr>
          <p:cNvPr id="14" name="図 13" descr="C:\Documents and Settings\kn13709\My Documents\My Pictures\銀杏.png"/>
          <p:cNvPicPr>
            <a:picLocks noChangeAspect="1"/>
          </p:cNvPicPr>
          <p:nvPr/>
        </p:nvPicPr>
        <p:blipFill>
          <a:blip r:embed="rId2" cstate="print"/>
          <a:srcRect/>
          <a:stretch>
            <a:fillRect/>
          </a:stretch>
        </p:blipFill>
        <p:spPr bwMode="auto">
          <a:xfrm rot="204874">
            <a:off x="5841507" y="575992"/>
            <a:ext cx="612000" cy="531879"/>
          </a:xfrm>
          <a:prstGeom prst="rect">
            <a:avLst/>
          </a:prstGeom>
          <a:noFill/>
          <a:ln w="9525">
            <a:noFill/>
            <a:miter lim="800000"/>
            <a:headEnd/>
            <a:tailEnd/>
          </a:ln>
        </p:spPr>
      </p:pic>
      <p:pic>
        <p:nvPicPr>
          <p:cNvPr id="17" name="Picture 23" descr="http://www.sozaidas.com/sozai/010502tree/010502tree22-trans.png"/>
          <p:cNvPicPr>
            <a:picLocks noChangeAspect="1" noChangeArrowheads="1"/>
          </p:cNvPicPr>
          <p:nvPr/>
        </p:nvPicPr>
        <p:blipFill>
          <a:blip r:embed="rId3" cstate="print">
            <a:extLst>
              <a:ext uri="{BEBA8EAE-BF5A-486C-A8C5-ECC9F3942E4B}">
                <a14:imgProps xmlns:a14="http://schemas.microsoft.com/office/drawing/2010/main">
                  <a14:imgLayer r:embed="rId4">
                    <a14:imgEffect>
                      <a14:brightnessContrast bright="40000" contrast="-40000"/>
                    </a14:imgEffect>
                  </a14:imgLayer>
                </a14:imgProps>
              </a:ext>
            </a:extLst>
          </a:blip>
          <a:srcRect/>
          <a:stretch>
            <a:fillRect/>
          </a:stretch>
        </p:blipFill>
        <p:spPr bwMode="auto">
          <a:xfrm rot="4624420">
            <a:off x="322389" y="545559"/>
            <a:ext cx="684000" cy="684000"/>
          </a:xfrm>
          <a:prstGeom prst="rect">
            <a:avLst/>
          </a:prstGeom>
          <a:noFill/>
        </p:spPr>
      </p:pic>
      <p:sp>
        <p:nvSpPr>
          <p:cNvPr id="20" name="角丸四角形 19"/>
          <p:cNvSpPr/>
          <p:nvPr/>
        </p:nvSpPr>
        <p:spPr>
          <a:xfrm>
            <a:off x="5572140" y="3857620"/>
            <a:ext cx="1057276" cy="342896"/>
          </a:xfrm>
          <a:prstGeom prst="roundRect">
            <a:avLst/>
          </a:prstGeom>
          <a:solidFill>
            <a:schemeClr val="accent4"/>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b="1" dirty="0">
                <a:solidFill>
                  <a:schemeClr val="tx2"/>
                </a:solidFill>
                <a:latin typeface="HG丸ｺﾞｼｯｸM-PRO" panose="020F0600000000000000" pitchFamily="50" charset="-128"/>
                <a:ea typeface="HG丸ｺﾞｼｯｸM-PRO" panose="020F0600000000000000" pitchFamily="50" charset="-128"/>
              </a:rPr>
              <a:t>参加費無料</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88640" y="1857356"/>
            <a:ext cx="6370932" cy="500066"/>
          </a:xfrm>
          <a:prstGeom prst="roundRect">
            <a:avLst/>
          </a:prstGeom>
          <a:noFill/>
          <a:ln w="50800" cmpd="thickThin">
            <a:solidFill>
              <a:srgbClr val="300060"/>
            </a:solidFill>
          </a:ln>
        </p:spPr>
        <p:txBody>
          <a:bodyPr rtlCol="0">
            <a:normAutofit fontScale="90000"/>
          </a:bodyPr>
          <a:lstStyle/>
          <a:p>
            <a:pPr eaLnBrk="1" fontAlgn="auto" hangingPunct="1">
              <a:lnSpc>
                <a:spcPts val="3000"/>
              </a:lnSpc>
              <a:spcBef>
                <a:spcPts val="0"/>
              </a:spcBef>
              <a:spcAft>
                <a:spcPts val="0"/>
              </a:spcAft>
              <a:defRPr/>
            </a:pPr>
            <a:r>
              <a:rPr lang="ja-JP" altLang="ja-JP" sz="1800" b="1" dirty="0">
                <a:latin typeface="HG丸ｺﾞｼｯｸM-PRO" pitchFamily="50" charset="-128"/>
                <a:ea typeface="HG丸ｺﾞｼｯｸM-PRO" pitchFamily="50" charset="-128"/>
              </a:rPr>
              <a:t>創業</a:t>
            </a:r>
            <a:r>
              <a:rPr lang="ja-JP" altLang="en-US" sz="1800" b="1" dirty="0">
                <a:latin typeface="HG丸ｺﾞｼｯｸM-PRO" pitchFamily="50" charset="-128"/>
                <a:ea typeface="HG丸ｺﾞｼｯｸM-PRO" pitchFamily="50" charset="-128"/>
              </a:rPr>
              <a:t>支援／まえばし活性化！</a:t>
            </a:r>
            <a:r>
              <a:rPr lang="en-US" altLang="ja-JP" sz="1800" b="1" dirty="0">
                <a:latin typeface="HG丸ｺﾞｼｯｸM-PRO" pitchFamily="50" charset="-128"/>
                <a:ea typeface="HG丸ｺﾞｼｯｸM-PRO" pitchFamily="50" charset="-128"/>
              </a:rPr>
              <a:t>! </a:t>
            </a:r>
            <a:r>
              <a:rPr lang="ja-JP" altLang="en-US" sz="2000" b="1" dirty="0">
                <a:latin typeface="HG丸ｺﾞｼｯｸM-PRO" pitchFamily="50" charset="-128"/>
                <a:ea typeface="HG丸ｺﾞｼｯｸM-PRO" pitchFamily="50" charset="-128"/>
              </a:rPr>
              <a:t>第６回「よろず</a:t>
            </a:r>
            <a:r>
              <a:rPr lang="ja-JP" altLang="ja-JP" sz="2000" b="1" dirty="0">
                <a:latin typeface="HG丸ｺﾞｼｯｸM-PRO" pitchFamily="50" charset="-128"/>
                <a:ea typeface="HG丸ｺﾞｼｯｸM-PRO" pitchFamily="50" charset="-128"/>
              </a:rPr>
              <a:t>相談会</a:t>
            </a:r>
            <a:r>
              <a:rPr lang="ja-JP" altLang="en-US" sz="2000" b="1" dirty="0">
                <a:latin typeface="HG丸ｺﾞｼｯｸM-PRO" pitchFamily="50" charset="-128"/>
                <a:ea typeface="HG丸ｺﾞｼｯｸM-PRO" pitchFamily="50" charset="-128"/>
              </a:rPr>
              <a:t>」申込書</a:t>
            </a:r>
            <a:endParaRPr lang="ja-JP" altLang="en-US" sz="2000" dirty="0">
              <a:latin typeface="HG丸ｺﾞｼｯｸM-PRO" pitchFamily="50" charset="-128"/>
              <a:ea typeface="HG丸ｺﾞｼｯｸM-PRO" pitchFamily="50" charset="-128"/>
            </a:endParaRPr>
          </a:p>
        </p:txBody>
      </p:sp>
      <p:graphicFrame>
        <p:nvGraphicFramePr>
          <p:cNvPr id="4" name="コンテンツ プレースホルダ 3"/>
          <p:cNvGraphicFramePr>
            <a:graphicFrameLocks noGrp="1"/>
          </p:cNvGraphicFramePr>
          <p:nvPr>
            <p:ph idx="1"/>
            <p:extLst>
              <p:ext uri="{D42A27DB-BD31-4B8C-83A1-F6EECF244321}">
                <p14:modId xmlns:p14="http://schemas.microsoft.com/office/powerpoint/2010/main" val="2506660934"/>
              </p:ext>
            </p:extLst>
          </p:nvPr>
        </p:nvGraphicFramePr>
        <p:xfrm>
          <a:off x="285728" y="2330639"/>
          <a:ext cx="6303814" cy="4977665"/>
        </p:xfrm>
        <a:graphic>
          <a:graphicData uri="http://schemas.openxmlformats.org/drawingml/2006/table">
            <a:tbl>
              <a:tblPr firstRow="1" bandRow="1">
                <a:tableStyleId>{5940675A-B579-460E-94D1-54222C63F5DA}</a:tableStyleId>
              </a:tblPr>
              <a:tblGrid>
                <a:gridCol w="938647">
                  <a:extLst>
                    <a:ext uri="{9D8B030D-6E8A-4147-A177-3AD203B41FA5}">
                      <a16:colId xmlns:a16="http://schemas.microsoft.com/office/drawing/2014/main" val="20000"/>
                    </a:ext>
                  </a:extLst>
                </a:gridCol>
                <a:gridCol w="2204625">
                  <a:extLst>
                    <a:ext uri="{9D8B030D-6E8A-4147-A177-3AD203B41FA5}">
                      <a16:colId xmlns:a16="http://schemas.microsoft.com/office/drawing/2014/main" val="20001"/>
                    </a:ext>
                  </a:extLst>
                </a:gridCol>
                <a:gridCol w="285752">
                  <a:extLst>
                    <a:ext uri="{9D8B030D-6E8A-4147-A177-3AD203B41FA5}">
                      <a16:colId xmlns:a16="http://schemas.microsoft.com/office/drawing/2014/main" val="20002"/>
                    </a:ext>
                  </a:extLst>
                </a:gridCol>
                <a:gridCol w="686248">
                  <a:extLst>
                    <a:ext uri="{9D8B030D-6E8A-4147-A177-3AD203B41FA5}">
                      <a16:colId xmlns:a16="http://schemas.microsoft.com/office/drawing/2014/main" val="20003"/>
                    </a:ext>
                  </a:extLst>
                </a:gridCol>
                <a:gridCol w="116840">
                  <a:extLst>
                    <a:ext uri="{9D8B030D-6E8A-4147-A177-3AD203B41FA5}">
                      <a16:colId xmlns:a16="http://schemas.microsoft.com/office/drawing/2014/main" val="20004"/>
                    </a:ext>
                  </a:extLst>
                </a:gridCol>
                <a:gridCol w="2071702">
                  <a:extLst>
                    <a:ext uri="{9D8B030D-6E8A-4147-A177-3AD203B41FA5}">
                      <a16:colId xmlns:a16="http://schemas.microsoft.com/office/drawing/2014/main" val="20005"/>
                    </a:ext>
                  </a:extLst>
                </a:gridCol>
              </a:tblGrid>
              <a:tr h="220320">
                <a:tc>
                  <a:txBody>
                    <a:bodyPr/>
                    <a:lstStyle/>
                    <a:p>
                      <a:pPr algn="ctr"/>
                      <a:r>
                        <a:rPr kumimoji="1" lang="ja-JP" altLang="en-US" sz="1000" dirty="0">
                          <a:latin typeface="HG丸ｺﾞｼｯｸM-PRO" pitchFamily="50" charset="-128"/>
                          <a:ea typeface="HG丸ｺﾞｼｯｸM-PRO" pitchFamily="50" charset="-128"/>
                        </a:rPr>
                        <a:t>ふりがな</a:t>
                      </a:r>
                    </a:p>
                  </a:txBody>
                  <a:tcPr>
                    <a:lnB w="12700" cap="flat" cmpd="sng" algn="ctr">
                      <a:solidFill>
                        <a:schemeClr val="tx1"/>
                      </a:solidFill>
                      <a:prstDash val="sysDot"/>
                      <a:round/>
                      <a:headEnd type="none" w="med" len="med"/>
                      <a:tailEnd type="none" w="med" len="med"/>
                    </a:lnB>
                  </a:tcPr>
                </a:tc>
                <a:tc gridSpan="2">
                  <a:txBody>
                    <a:bodyPr/>
                    <a:lstStyle/>
                    <a:p>
                      <a:endParaRPr kumimoji="1" lang="ja-JP" altLang="en-US" sz="1000" dirty="0">
                        <a:latin typeface="HG丸ｺﾞｼｯｸM-PRO" pitchFamily="50" charset="-128"/>
                        <a:ea typeface="HG丸ｺﾞｼｯｸM-PRO" pitchFamily="50" charset="-128"/>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ysDot"/>
                      <a:round/>
                      <a:headEnd type="none" w="med" len="med"/>
                      <a:tailEnd type="none" w="med" len="med"/>
                    </a:lnB>
                  </a:tcPr>
                </a:tc>
                <a:tc hMerge="1">
                  <a:txBody>
                    <a:bodyPr/>
                    <a:lstStyle/>
                    <a:p>
                      <a:endParaRPr kumimoji="1" lang="ja-JP" altLang="en-US"/>
                    </a:p>
                  </a:txBody>
                  <a:tcPr/>
                </a:tc>
                <a:tc rowSpan="2" gridSpan="2">
                  <a:txBody>
                    <a:bodyPr/>
                    <a:lstStyle/>
                    <a:p>
                      <a:pPr algn="ctr"/>
                      <a:r>
                        <a:rPr kumimoji="1" lang="ja-JP" altLang="en-US" sz="1000" dirty="0">
                          <a:latin typeface="HG丸ｺﾞｼｯｸM-PRO" pitchFamily="50" charset="-128"/>
                          <a:ea typeface="HG丸ｺﾞｼｯｸM-PRO" pitchFamily="50" charset="-128"/>
                        </a:rPr>
                        <a:t>生年月日</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rowSpan="2" hMerge="1">
                  <a:txBody>
                    <a:bodyPr/>
                    <a:lstStyle/>
                    <a:p>
                      <a:endParaRPr kumimoji="1" lang="ja-JP" altLang="en-US" sz="1000" dirty="0">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rowSpan="2">
                  <a:txBody>
                    <a:bodyPr/>
                    <a:lstStyle/>
                    <a:p>
                      <a:r>
                        <a:rPr kumimoji="1" lang="ja-JP" altLang="en-US" sz="1000" dirty="0">
                          <a:latin typeface="HG丸ｺﾞｼｯｸM-PRO" pitchFamily="50" charset="-128"/>
                          <a:ea typeface="HG丸ｺﾞｼｯｸM-PRO" pitchFamily="50" charset="-128"/>
                        </a:rPr>
                        <a:t>（該当に○印）</a:t>
                      </a:r>
                      <a:endParaRPr kumimoji="1" lang="en-US" altLang="ja-JP" sz="1000" dirty="0">
                        <a:latin typeface="HG丸ｺﾞｼｯｸM-PRO" pitchFamily="50" charset="-128"/>
                        <a:ea typeface="HG丸ｺﾞｼｯｸM-PRO" pitchFamily="50" charset="-128"/>
                      </a:endParaRPr>
                    </a:p>
                    <a:p>
                      <a:endParaRPr kumimoji="1" lang="en-US" altLang="ja-JP" sz="1000" b="0" dirty="0">
                        <a:latin typeface="HG丸ｺﾞｼｯｸM-PRO" pitchFamily="50" charset="-128"/>
                        <a:ea typeface="HG丸ｺﾞｼｯｸM-PRO" pitchFamily="50" charset="-128"/>
                      </a:endParaRPr>
                    </a:p>
                    <a:p>
                      <a:r>
                        <a:rPr kumimoji="1" lang="ja-JP" altLang="en-US" sz="1000" b="0" dirty="0">
                          <a:latin typeface="HG丸ｺﾞｼｯｸM-PRO" pitchFamily="50" charset="-128"/>
                          <a:ea typeface="HG丸ｺﾞｼｯｸM-PRO" pitchFamily="50" charset="-128"/>
                        </a:rPr>
                        <a:t>　　　　　　年　　  月　　  日</a:t>
                      </a:r>
                      <a:endParaRPr kumimoji="1" lang="en-US" altLang="ja-JP" sz="1000" b="0" dirty="0">
                        <a:latin typeface="HG丸ｺﾞｼｯｸM-PRO" pitchFamily="50" charset="-128"/>
                        <a:ea typeface="HG丸ｺﾞｼｯｸM-PRO" pitchFamily="50" charset="-128"/>
                      </a:endParaRPr>
                    </a:p>
                    <a:p>
                      <a:endParaRPr kumimoji="1" lang="ja-JP" altLang="en-US" sz="1000" b="0" dirty="0">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413100">
                <a:tc>
                  <a:txBody>
                    <a:bodyPr/>
                    <a:lstStyle/>
                    <a:p>
                      <a:pPr algn="ctr"/>
                      <a:r>
                        <a:rPr kumimoji="1" lang="ja-JP" altLang="en-US" sz="1000" dirty="0">
                          <a:latin typeface="HG丸ｺﾞｼｯｸM-PRO" pitchFamily="50" charset="-128"/>
                          <a:ea typeface="HG丸ｺﾞｼｯｸM-PRO" pitchFamily="50" charset="-128"/>
                        </a:rPr>
                        <a:t>お名前</a:t>
                      </a:r>
                    </a:p>
                  </a:txBody>
                  <a:tcPr anchor="ctr">
                    <a:lnT w="12700" cap="flat" cmpd="sng" algn="ctr">
                      <a:solidFill>
                        <a:schemeClr val="tx1"/>
                      </a:solidFill>
                      <a:prstDash val="sysDot"/>
                      <a:round/>
                      <a:headEnd type="none" w="med" len="med"/>
                      <a:tailEnd type="none" w="med" len="med"/>
                    </a:lnT>
                  </a:tcPr>
                </a:tc>
                <a:tc gridSpan="2">
                  <a:txBody>
                    <a:bodyPr/>
                    <a:lstStyle/>
                    <a:p>
                      <a:endParaRPr kumimoji="1" lang="ja-JP" altLang="en-US" sz="1000" dirty="0">
                        <a:latin typeface="HG丸ｺﾞｼｯｸM-PRO" pitchFamily="50" charset="-128"/>
                        <a:ea typeface="HG丸ｺﾞｼｯｸM-PRO" pitchFamily="50" charset="-12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gridSpan="2" vMerge="1">
                  <a:txBody>
                    <a:bodyPr/>
                    <a:lstStyle/>
                    <a:p>
                      <a:endParaRPr kumimoji="1" lang="ja-JP" altLang="en-US" sz="1000" dirty="0">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tcPr>
                </a:tc>
                <a:tc hMerge="1"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0001"/>
                  </a:ext>
                </a:extLst>
              </a:tr>
              <a:tr h="495720">
                <a:tc>
                  <a:txBody>
                    <a:bodyPr/>
                    <a:lstStyle/>
                    <a:p>
                      <a:pPr algn="ctr"/>
                      <a:r>
                        <a:rPr kumimoji="1" lang="ja-JP" altLang="en-US" sz="1000" dirty="0">
                          <a:latin typeface="HG丸ｺﾞｼｯｸM-PRO" pitchFamily="50" charset="-128"/>
                          <a:ea typeface="HG丸ｺﾞｼｯｸM-PRO" pitchFamily="50" charset="-128"/>
                        </a:rPr>
                        <a:t>ご住所</a:t>
                      </a:r>
                    </a:p>
                  </a:txBody>
                  <a:tcPr anchor="ctr" anchorCtr="1"/>
                </a:tc>
                <a:tc gridSpan="5">
                  <a:txBody>
                    <a:bodyPr/>
                    <a:lstStyle/>
                    <a:p>
                      <a:r>
                        <a:rPr kumimoji="1" lang="ja-JP" altLang="en-US" sz="1000" dirty="0">
                          <a:latin typeface="HG丸ｺﾞｼｯｸM-PRO" pitchFamily="50" charset="-128"/>
                          <a:ea typeface="HG丸ｺﾞｼｯｸM-PRO" pitchFamily="50" charset="-128"/>
                        </a:rPr>
                        <a:t>〒　　　－</a:t>
                      </a:r>
                      <a:endParaRPr kumimoji="1" lang="en-US" altLang="ja-JP" sz="1000" dirty="0">
                        <a:latin typeface="HG丸ｺﾞｼｯｸM-PRO" pitchFamily="50" charset="-128"/>
                        <a:ea typeface="HG丸ｺﾞｼｯｸM-PRO" pitchFamily="50" charset="-128"/>
                      </a:endParaRPr>
                    </a:p>
                    <a:p>
                      <a:endParaRPr kumimoji="1" lang="en-US" altLang="ja-JP" sz="1000" dirty="0">
                        <a:latin typeface="HG丸ｺﾞｼｯｸM-PRO" pitchFamily="50" charset="-128"/>
                        <a:ea typeface="HG丸ｺﾞｼｯｸM-PRO" pitchFamily="50" charset="-128"/>
                      </a:endParaRPr>
                    </a:p>
                    <a:p>
                      <a:endParaRPr kumimoji="1" lang="ja-JP" altLang="en-US" sz="1000" dirty="0">
                        <a:latin typeface="HG丸ｺﾞｼｯｸM-PRO" pitchFamily="50" charset="-128"/>
                        <a:ea typeface="HG丸ｺﾞｼｯｸM-PRO" pitchFamily="50" charset="-128"/>
                      </a:endParaRPr>
                    </a:p>
                  </a:txBody>
                  <a:tcPr>
                    <a:lnT w="12700" cap="flat" cmpd="sng" algn="ctr">
                      <a:solidFill>
                        <a:schemeClr val="tx1"/>
                      </a:solidFill>
                      <a:prstDash val="solid"/>
                      <a:round/>
                      <a:headEnd type="none" w="med" len="med"/>
                      <a:tailEnd type="none" w="med" len="med"/>
                    </a:lnT>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2"/>
                  </a:ext>
                </a:extLst>
              </a:tr>
              <a:tr h="220320">
                <a:tc rowSpan="2">
                  <a:txBody>
                    <a:bodyPr/>
                    <a:lstStyle/>
                    <a:p>
                      <a:pPr algn="ctr"/>
                      <a:r>
                        <a:rPr kumimoji="1" lang="ja-JP" altLang="en-US" sz="1000" dirty="0">
                          <a:latin typeface="HG丸ｺﾞｼｯｸM-PRO" pitchFamily="50" charset="-128"/>
                          <a:ea typeface="HG丸ｺﾞｼｯｸM-PRO" pitchFamily="50" charset="-128"/>
                        </a:rPr>
                        <a:t>ご連絡先</a:t>
                      </a:r>
                    </a:p>
                  </a:txBody>
                  <a:tcPr anchor="ctr" anchorCtr="1"/>
                </a:tc>
                <a:tc rowSpan="2">
                  <a:txBody>
                    <a:bodyPr/>
                    <a:lstStyle/>
                    <a:p>
                      <a:pPr algn="l"/>
                      <a:r>
                        <a:rPr kumimoji="1" lang="ja-JP" altLang="en-US" sz="1000" dirty="0">
                          <a:latin typeface="HG丸ｺﾞｼｯｸM-PRO" pitchFamily="50" charset="-128"/>
                          <a:ea typeface="HG丸ｺﾞｼｯｸM-PRO" pitchFamily="50" charset="-128"/>
                        </a:rPr>
                        <a:t>ＴＥＬ：</a:t>
                      </a:r>
                      <a:endParaRPr kumimoji="1" lang="en-US" altLang="ja-JP" sz="1000" dirty="0">
                        <a:latin typeface="HG丸ｺﾞｼｯｸM-PRO" pitchFamily="50" charset="-128"/>
                        <a:ea typeface="HG丸ｺﾞｼｯｸM-PRO" pitchFamily="50" charset="-128"/>
                      </a:endParaRPr>
                    </a:p>
                    <a:p>
                      <a:pPr algn="l"/>
                      <a:r>
                        <a:rPr kumimoji="1" lang="ja-JP" altLang="en-US" sz="1000" dirty="0">
                          <a:latin typeface="HG丸ｺﾞｼｯｸM-PRO" pitchFamily="50" charset="-128"/>
                          <a:ea typeface="HG丸ｺﾞｼｯｸM-PRO" pitchFamily="50" charset="-128"/>
                        </a:rPr>
                        <a:t>携帯電話：</a:t>
                      </a:r>
                    </a:p>
                  </a:txBody>
                  <a:tcPr anchor="ctr">
                    <a:lnR w="6350" cap="flat" cmpd="sng" algn="ctr">
                      <a:solidFill>
                        <a:schemeClr val="tx1"/>
                      </a:solidFill>
                      <a:prstDash val="solid"/>
                      <a:round/>
                      <a:headEnd type="none" w="med" len="med"/>
                      <a:tailEnd type="none" w="med" len="med"/>
                    </a:lnR>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00" spc="-150" baseline="0" dirty="0">
                          <a:latin typeface="HG丸ｺﾞｼｯｸM-PRO" pitchFamily="50" charset="-128"/>
                          <a:ea typeface="HG丸ｺﾞｼｯｸM-PRO" pitchFamily="50" charset="-128"/>
                        </a:rPr>
                        <a:t>創業（</a:t>
                      </a:r>
                      <a:r>
                        <a:rPr kumimoji="1" lang="ja-JP" altLang="en-US" sz="1000" spc="0" baseline="0" dirty="0">
                          <a:latin typeface="HG丸ｺﾞｼｯｸM-PRO" pitchFamily="50" charset="-128"/>
                          <a:ea typeface="HG丸ｺﾞｼｯｸM-PRO" pitchFamily="50" charset="-128"/>
                        </a:rPr>
                        <a:t>予定</a:t>
                      </a:r>
                      <a:r>
                        <a:rPr kumimoji="1" lang="ja-JP" altLang="en-US" sz="1000" spc="-150" baseline="0" dirty="0">
                          <a:latin typeface="HG丸ｺﾞｼｯｸM-PRO" pitchFamily="50" charset="-128"/>
                          <a:ea typeface="HG丸ｺﾞｼｯｸM-PRO" pitchFamily="50" charset="-128"/>
                        </a:rPr>
                        <a:t>）業種</a:t>
                      </a:r>
                      <a:endParaRPr kumimoji="1" lang="en-US" altLang="ja-JP" sz="1000" spc="-150" baseline="0" dirty="0">
                        <a:latin typeface="HG丸ｺﾞｼｯｸM-PRO" pitchFamily="50" charset="-128"/>
                        <a:ea typeface="HG丸ｺﾞｼｯｸM-PRO"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tcPr>
                </a:tc>
                <a:tc hMerge="1">
                  <a:txBody>
                    <a:bodyPr/>
                    <a:lstStyle/>
                    <a:p>
                      <a:endParaRPr kumimoji="1" lang="ja-JP" altLang="en-US"/>
                    </a:p>
                  </a:txBody>
                  <a:tcPr/>
                </a:tc>
                <a:tc gridSpan="2">
                  <a:txBody>
                    <a:bodyPr/>
                    <a:lstStyle/>
                    <a:p>
                      <a:pPr algn="l"/>
                      <a:endParaRPr kumimoji="1" lang="ja-JP" altLang="en-US" sz="1000" dirty="0">
                        <a:latin typeface="HG丸ｺﾞｼｯｸM-PRO" pitchFamily="50" charset="-128"/>
                        <a:ea typeface="HG丸ｺﾞｼｯｸM-PRO" pitchFamily="50" charset="-128"/>
                      </a:endParaRPr>
                    </a:p>
                  </a:txBody>
                  <a:tcPr anchor="ctr">
                    <a:lnL w="6350" cap="flat" cmpd="sng" algn="ctr">
                      <a:solidFill>
                        <a:schemeClr val="tx1"/>
                      </a:solidFill>
                      <a:prstDash val="solid"/>
                      <a:round/>
                      <a:headEnd type="none" w="med" len="med"/>
                      <a:tailEnd type="none" w="med" len="med"/>
                    </a:lnL>
                  </a:tcPr>
                </a:tc>
                <a:tc hMerge="1">
                  <a:txBody>
                    <a:bodyPr/>
                    <a:lstStyle/>
                    <a:p>
                      <a:endParaRPr kumimoji="1" lang="ja-JP" altLang="en-US"/>
                    </a:p>
                  </a:txBody>
                  <a:tcPr/>
                </a:tc>
                <a:extLst>
                  <a:ext uri="{0D108BD9-81ED-4DB2-BD59-A6C34878D82A}">
                    <a16:rowId xmlns:a16="http://schemas.microsoft.com/office/drawing/2014/main" val="10003"/>
                  </a:ext>
                </a:extLst>
              </a:tr>
              <a:tr h="220320">
                <a:tc vMerge="1">
                  <a:txBody>
                    <a:bodyPr/>
                    <a:lstStyle/>
                    <a:p>
                      <a:pPr algn="ctr"/>
                      <a:endParaRPr kumimoji="1" lang="en-US" altLang="ja-JP" sz="1000" dirty="0">
                        <a:latin typeface="HG丸ｺﾞｼｯｸM-PRO" pitchFamily="50" charset="-128"/>
                        <a:ea typeface="HG丸ｺﾞｼｯｸM-PRO" pitchFamily="50" charset="-128"/>
                      </a:endParaRPr>
                    </a:p>
                  </a:txBody>
                  <a:tcPr marL="0" marR="0" marT="0" marB="0" anchor="ctr" anchorCtr="1"/>
                </a:tc>
                <a:tc vMerge="1">
                  <a:txBody>
                    <a:bodyPr/>
                    <a:lstStyle/>
                    <a:p>
                      <a:pPr algn="l"/>
                      <a:endParaRPr kumimoji="1" lang="ja-JP" altLang="en-US" sz="1000" dirty="0">
                        <a:latin typeface="HG丸ｺﾞｼｯｸM-PRO" pitchFamily="50" charset="-128"/>
                        <a:ea typeface="HG丸ｺﾞｼｯｸM-PRO" pitchFamily="50" charset="-128"/>
                      </a:endParaRPr>
                    </a:p>
                  </a:txBody>
                  <a:tcPr anchor="ctr">
                    <a:lnR w="6350" cap="flat" cmpd="sng" algn="ctr">
                      <a:solidFill>
                        <a:schemeClr val="tx1"/>
                      </a:solidFill>
                      <a:prstDash val="solid"/>
                      <a:round/>
                      <a:headEnd type="none" w="med" len="med"/>
                      <a:tailEnd type="none" w="med" len="med"/>
                    </a:lnR>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00" spc="-100" baseline="0" dirty="0">
                          <a:latin typeface="HG丸ｺﾞｼｯｸM-PRO" pitchFamily="50" charset="-128"/>
                          <a:ea typeface="HG丸ｺﾞｼｯｸM-PRO" pitchFamily="50" charset="-128"/>
                        </a:rPr>
                        <a:t>創業（予定）時期</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tcPr>
                </a:tc>
                <a:tc hMerge="1">
                  <a:txBody>
                    <a:bodyPr/>
                    <a:lstStyle/>
                    <a:p>
                      <a:endParaRPr kumimoji="1" lang="ja-JP" altLang="en-US"/>
                    </a:p>
                  </a:txBody>
                  <a:tcPr/>
                </a:tc>
                <a:tc gridSpan="2">
                  <a:txBody>
                    <a:bodyPr/>
                    <a:lstStyle/>
                    <a:p>
                      <a:pPr algn="ctr"/>
                      <a:r>
                        <a:rPr kumimoji="1" lang="ja-JP" altLang="en-US" sz="1000" dirty="0">
                          <a:latin typeface="HG丸ｺﾞｼｯｸM-PRO" pitchFamily="50" charset="-128"/>
                          <a:ea typeface="HG丸ｺﾞｼｯｸM-PRO" pitchFamily="50" charset="-128"/>
                        </a:rPr>
                        <a:t>平成 　  年 　  月頃　</a:t>
                      </a:r>
                      <a:r>
                        <a:rPr kumimoji="1" lang="ja-JP" altLang="en-US" sz="1000" b="1" dirty="0">
                          <a:latin typeface="HG丸ｺﾞｼｯｸM-PRO" pitchFamily="50" charset="-128"/>
                          <a:ea typeface="HG丸ｺﾞｼｯｸM-PRO" pitchFamily="50" charset="-128"/>
                        </a:rPr>
                        <a:t>・　</a:t>
                      </a:r>
                      <a:r>
                        <a:rPr kumimoji="1" lang="ja-JP" altLang="en-US" sz="1000" dirty="0">
                          <a:latin typeface="HG丸ｺﾞｼｯｸM-PRO" pitchFamily="50" charset="-128"/>
                          <a:ea typeface="HG丸ｺﾞｼｯｸM-PRO" pitchFamily="50" charset="-128"/>
                        </a:rPr>
                        <a:t>未　定</a:t>
                      </a:r>
                    </a:p>
                  </a:txBody>
                  <a:tcPr anchor="ctr">
                    <a:lnL w="6350" cap="flat" cmpd="sng" algn="ctr">
                      <a:solidFill>
                        <a:schemeClr val="tx1"/>
                      </a:solidFill>
                      <a:prstDash val="solid"/>
                      <a:round/>
                      <a:headEnd type="none" w="med" len="med"/>
                      <a:tailEnd type="none" w="med" len="med"/>
                    </a:lnL>
                  </a:tcPr>
                </a:tc>
                <a:tc hMerge="1">
                  <a:txBody>
                    <a:bodyPr/>
                    <a:lstStyle/>
                    <a:p>
                      <a:endParaRPr kumimoji="1" lang="ja-JP" altLang="en-US"/>
                    </a:p>
                  </a:txBody>
                  <a:tcPr/>
                </a:tc>
                <a:extLst>
                  <a:ext uri="{0D108BD9-81ED-4DB2-BD59-A6C34878D82A}">
                    <a16:rowId xmlns:a16="http://schemas.microsoft.com/office/drawing/2014/main" val="10004"/>
                  </a:ext>
                </a:extLst>
              </a:tr>
              <a:tr h="1640105">
                <a:tc>
                  <a:txBody>
                    <a:bodyPr/>
                    <a:lstStyle/>
                    <a:p>
                      <a:pPr algn="ctr"/>
                      <a:r>
                        <a:rPr kumimoji="1" lang="ja-JP" altLang="en-US" sz="1000" spc="0" dirty="0">
                          <a:latin typeface="HG丸ｺﾞｼｯｸM-PRO" pitchFamily="50" charset="-128"/>
                          <a:ea typeface="HG丸ｺﾞｼｯｸM-PRO" pitchFamily="50" charset="-128"/>
                        </a:rPr>
                        <a:t>ご希望機関</a:t>
                      </a:r>
                      <a:endParaRPr kumimoji="1" lang="en-US" altLang="ja-JP" sz="1000" spc="0" dirty="0">
                        <a:latin typeface="HG丸ｺﾞｼｯｸM-PRO" pitchFamily="50" charset="-128"/>
                        <a:ea typeface="HG丸ｺﾞｼｯｸM-PRO" pitchFamily="50" charset="-128"/>
                      </a:endParaRPr>
                    </a:p>
                    <a:p>
                      <a:pPr algn="ctr"/>
                      <a:endParaRPr kumimoji="1" lang="en-US" altLang="ja-JP" sz="1000" spc="0" dirty="0">
                        <a:latin typeface="HG丸ｺﾞｼｯｸM-PRO" pitchFamily="50" charset="-128"/>
                        <a:ea typeface="HG丸ｺﾞｼｯｸM-PRO" pitchFamily="50" charset="-128"/>
                      </a:endParaRPr>
                    </a:p>
                    <a:p>
                      <a:pPr algn="l"/>
                      <a:r>
                        <a:rPr kumimoji="1" lang="en-US" altLang="ja-JP" sz="900" dirty="0">
                          <a:latin typeface="HG丸ｺﾞｼｯｸM-PRO" pitchFamily="50" charset="-128"/>
                          <a:ea typeface="HG丸ｺﾞｼｯｸM-PRO" pitchFamily="50" charset="-128"/>
                        </a:rPr>
                        <a:t>※</a:t>
                      </a:r>
                      <a:r>
                        <a:rPr kumimoji="1" lang="ja-JP" altLang="en-US" sz="900" dirty="0">
                          <a:latin typeface="HG丸ｺﾞｼｯｸM-PRO" pitchFamily="50" charset="-128"/>
                          <a:ea typeface="HG丸ｺﾞｼｯｸM-PRO" pitchFamily="50" charset="-128"/>
                        </a:rPr>
                        <a:t>ご相談を希望　</a:t>
                      </a:r>
                      <a:endParaRPr kumimoji="1" lang="en-US" altLang="ja-JP" sz="900" dirty="0">
                        <a:latin typeface="HG丸ｺﾞｼｯｸM-PRO" pitchFamily="50" charset="-128"/>
                        <a:ea typeface="HG丸ｺﾞｼｯｸM-PRO" pitchFamily="50" charset="-128"/>
                      </a:endParaRPr>
                    </a:p>
                    <a:p>
                      <a:pPr algn="l"/>
                      <a:r>
                        <a:rPr kumimoji="1" lang="ja-JP" altLang="en-US" sz="900" dirty="0">
                          <a:latin typeface="HG丸ｺﾞｼｯｸM-PRO" pitchFamily="50" charset="-128"/>
                          <a:ea typeface="HG丸ｺﾞｼｯｸM-PRO" pitchFamily="50" charset="-128"/>
                        </a:rPr>
                        <a:t>　される機関に　　</a:t>
                      </a:r>
                      <a:endParaRPr kumimoji="1" lang="en-US" altLang="ja-JP" sz="900" dirty="0">
                        <a:latin typeface="HG丸ｺﾞｼｯｸM-PRO" pitchFamily="50" charset="-128"/>
                        <a:ea typeface="HG丸ｺﾞｼｯｸM-PRO" pitchFamily="50" charset="-128"/>
                      </a:endParaRPr>
                    </a:p>
                    <a:p>
                      <a:pPr algn="l"/>
                      <a:r>
                        <a:rPr kumimoji="1" lang="ja-JP" altLang="en-US" sz="900" dirty="0">
                          <a:latin typeface="HG丸ｺﾞｼｯｸM-PRO" pitchFamily="50" charset="-128"/>
                          <a:ea typeface="HG丸ｺﾞｼｯｸM-PRO" pitchFamily="50" charset="-128"/>
                        </a:rPr>
                        <a:t>　</a:t>
                      </a:r>
                      <a:r>
                        <a:rPr kumimoji="1" lang="ja-JP" altLang="en-US" sz="900" b="1" dirty="0">
                          <a:latin typeface="HG丸ｺﾞｼｯｸM-PRO" pitchFamily="50" charset="-128"/>
                          <a:ea typeface="HG丸ｺﾞｼｯｸM-PRO" pitchFamily="50" charset="-128"/>
                        </a:rPr>
                        <a:t>○をお付け　</a:t>
                      </a:r>
                      <a:endParaRPr kumimoji="1" lang="en-US" altLang="ja-JP" sz="900" b="1" dirty="0">
                        <a:latin typeface="HG丸ｺﾞｼｯｸM-PRO" pitchFamily="50" charset="-128"/>
                        <a:ea typeface="HG丸ｺﾞｼｯｸM-PRO" pitchFamily="50" charset="-128"/>
                      </a:endParaRPr>
                    </a:p>
                    <a:p>
                      <a:pPr algn="l"/>
                      <a:r>
                        <a:rPr kumimoji="1" lang="ja-JP" altLang="en-US" sz="900" b="1" dirty="0">
                          <a:latin typeface="HG丸ｺﾞｼｯｸM-PRO" pitchFamily="50" charset="-128"/>
                          <a:ea typeface="HG丸ｺﾞｼｯｸM-PRO" pitchFamily="50" charset="-128"/>
                        </a:rPr>
                        <a:t>　ください。</a:t>
                      </a:r>
                      <a:endParaRPr kumimoji="1" lang="en-US" altLang="ja-JP" sz="900" b="1" dirty="0">
                        <a:latin typeface="HG丸ｺﾞｼｯｸM-PRO" pitchFamily="50" charset="-128"/>
                        <a:ea typeface="HG丸ｺﾞｼｯｸM-PRO" pitchFamily="50" charset="-128"/>
                      </a:endParaRPr>
                    </a:p>
                    <a:p>
                      <a:pPr algn="l"/>
                      <a:r>
                        <a:rPr kumimoji="1" lang="ja-JP" altLang="en-US" sz="800" b="1" dirty="0">
                          <a:latin typeface="HG丸ｺﾞｼｯｸM-PRO" pitchFamily="50" charset="-128"/>
                          <a:ea typeface="HG丸ｺﾞｼｯｸM-PRO" pitchFamily="50" charset="-128"/>
                        </a:rPr>
                        <a:t>（最大３つまで）</a:t>
                      </a:r>
                      <a:endParaRPr kumimoji="1" lang="en-US" altLang="ja-JP" sz="800" b="1" dirty="0">
                        <a:latin typeface="HG丸ｺﾞｼｯｸM-PRO" pitchFamily="50" charset="-128"/>
                        <a:ea typeface="HG丸ｺﾞｼｯｸM-PRO" pitchFamily="50" charset="-128"/>
                      </a:endParaRPr>
                    </a:p>
                  </a:txBody>
                  <a:tcPr marL="36000" marR="36000" anchor="ctr" anchorCtr="1"/>
                </a:tc>
                <a:tc gridSpan="5">
                  <a:txBody>
                    <a:bodyPr/>
                    <a:lstStyle/>
                    <a:p>
                      <a:pPr algn="l"/>
                      <a:endParaRPr kumimoji="1" lang="en-US" altLang="ja-JP" sz="1000" dirty="0">
                        <a:latin typeface="HG丸ｺﾞｼｯｸM-PRO" pitchFamily="50" charset="-128"/>
                        <a:ea typeface="HG丸ｺﾞｼｯｸM-PRO" pitchFamily="50" charset="-128"/>
                      </a:endParaRPr>
                    </a:p>
                    <a:p>
                      <a:pPr algn="l"/>
                      <a:endParaRPr kumimoji="1" lang="en-US" altLang="ja-JP" sz="1000" dirty="0">
                        <a:latin typeface="HG丸ｺﾞｼｯｸM-PRO" pitchFamily="50" charset="-128"/>
                        <a:ea typeface="HG丸ｺﾞｼｯｸM-PRO" pitchFamily="50" charset="-128"/>
                      </a:endParaRPr>
                    </a:p>
                    <a:p>
                      <a:pPr algn="l"/>
                      <a:endParaRPr kumimoji="1" lang="en-US" altLang="ja-JP" sz="1000" dirty="0">
                        <a:latin typeface="HG丸ｺﾞｼｯｸM-PRO" pitchFamily="50" charset="-128"/>
                        <a:ea typeface="HG丸ｺﾞｼｯｸM-PRO" pitchFamily="50" charset="-128"/>
                      </a:endParaRPr>
                    </a:p>
                    <a:p>
                      <a:pPr algn="l"/>
                      <a:endParaRPr kumimoji="1" lang="en-US" altLang="ja-JP" sz="1000" dirty="0">
                        <a:latin typeface="HG丸ｺﾞｼｯｸM-PRO" pitchFamily="50" charset="-128"/>
                        <a:ea typeface="HG丸ｺﾞｼｯｸM-PRO" pitchFamily="50" charset="-128"/>
                      </a:endParaRPr>
                    </a:p>
                    <a:p>
                      <a:pPr algn="l"/>
                      <a:endParaRPr kumimoji="1" lang="en-US" altLang="ja-JP" sz="1000" dirty="0">
                        <a:latin typeface="HG丸ｺﾞｼｯｸM-PRO" pitchFamily="50" charset="-128"/>
                        <a:ea typeface="HG丸ｺﾞｼｯｸM-PRO" pitchFamily="50" charset="-128"/>
                      </a:endParaRPr>
                    </a:p>
                    <a:p>
                      <a:pPr algn="l"/>
                      <a:endParaRPr kumimoji="1" lang="en-US" altLang="ja-JP" sz="1000" dirty="0">
                        <a:latin typeface="HG丸ｺﾞｼｯｸM-PRO" pitchFamily="50" charset="-128"/>
                        <a:ea typeface="HG丸ｺﾞｼｯｸM-PRO" pitchFamily="50" charset="-128"/>
                      </a:endParaRPr>
                    </a:p>
                    <a:p>
                      <a:pPr algn="l"/>
                      <a:endParaRPr kumimoji="1" lang="en-US" altLang="ja-JP" sz="1000" dirty="0">
                        <a:latin typeface="HG丸ｺﾞｼｯｸM-PRO" pitchFamily="50" charset="-128"/>
                        <a:ea typeface="HG丸ｺﾞｼｯｸM-PRO" pitchFamily="50" charset="-128"/>
                      </a:endParaRPr>
                    </a:p>
                    <a:p>
                      <a:pPr algn="l"/>
                      <a:endParaRPr kumimoji="1" lang="ja-JP" altLang="en-US" sz="1000" dirty="0">
                        <a:latin typeface="HG丸ｺﾞｼｯｸM-PRO" pitchFamily="50" charset="-128"/>
                        <a:ea typeface="HG丸ｺﾞｼｯｸM-PRO" pitchFamily="50" charset="-128"/>
                      </a:endParaRPr>
                    </a:p>
                  </a:txBody>
                  <a:tcPr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5"/>
                  </a:ext>
                </a:extLst>
              </a:tr>
              <a:tr h="1528192">
                <a:tc>
                  <a:txBody>
                    <a:bodyPr/>
                    <a:lstStyle/>
                    <a:p>
                      <a:pPr algn="ctr"/>
                      <a:r>
                        <a:rPr kumimoji="1" lang="ja-JP" altLang="en-US" sz="1000" dirty="0">
                          <a:latin typeface="HG丸ｺﾞｼｯｸM-PRO" pitchFamily="50" charset="-128"/>
                          <a:ea typeface="HG丸ｺﾞｼｯｸM-PRO" pitchFamily="50" charset="-128"/>
                        </a:rPr>
                        <a:t>ご希望日</a:t>
                      </a:r>
                      <a:endParaRPr kumimoji="1" lang="en-US" altLang="ja-JP" sz="1000" dirty="0">
                        <a:latin typeface="HG丸ｺﾞｼｯｸM-PRO" pitchFamily="50" charset="-128"/>
                        <a:ea typeface="HG丸ｺﾞｼｯｸM-PRO" pitchFamily="50" charset="-128"/>
                      </a:endParaRPr>
                    </a:p>
                    <a:p>
                      <a:pPr algn="ctr"/>
                      <a:r>
                        <a:rPr kumimoji="1" lang="ja-JP" altLang="en-US" sz="1000" dirty="0">
                          <a:latin typeface="HG丸ｺﾞｼｯｸM-PRO" pitchFamily="50" charset="-128"/>
                          <a:ea typeface="HG丸ｺﾞｼｯｸM-PRO" pitchFamily="50" charset="-128"/>
                        </a:rPr>
                        <a:t>および時間帯</a:t>
                      </a:r>
                      <a:endParaRPr kumimoji="1" lang="en-US" altLang="ja-JP" sz="1000" dirty="0">
                        <a:latin typeface="HG丸ｺﾞｼｯｸM-PRO" pitchFamily="50" charset="-128"/>
                        <a:ea typeface="HG丸ｺﾞｼｯｸM-PRO" pitchFamily="50" charset="-128"/>
                      </a:endParaRPr>
                    </a:p>
                    <a:p>
                      <a:pPr algn="ctr"/>
                      <a:endParaRPr kumimoji="1" lang="en-US" altLang="ja-JP" sz="1000" dirty="0">
                        <a:latin typeface="HG丸ｺﾞｼｯｸM-PRO" pitchFamily="50" charset="-128"/>
                        <a:ea typeface="HG丸ｺﾞｼｯｸM-PRO" pitchFamily="50" charset="-128"/>
                      </a:endParaRPr>
                    </a:p>
                    <a:p>
                      <a:r>
                        <a:rPr kumimoji="1" lang="en-US" altLang="ja-JP" sz="900" dirty="0">
                          <a:latin typeface="HG丸ｺﾞｼｯｸM-PRO" pitchFamily="50" charset="-128"/>
                          <a:ea typeface="HG丸ｺﾞｼｯｸM-PRO" pitchFamily="50" charset="-128"/>
                        </a:rPr>
                        <a:t>※</a:t>
                      </a:r>
                      <a:r>
                        <a:rPr kumimoji="1" lang="ja-JP" altLang="en-US" sz="900" dirty="0">
                          <a:latin typeface="HG丸ｺﾞｼｯｸM-PRO" pitchFamily="50" charset="-128"/>
                          <a:ea typeface="HG丸ｺﾞｼｯｸM-PRO" pitchFamily="50" charset="-128"/>
                        </a:rPr>
                        <a:t>ご相談を希望　</a:t>
                      </a:r>
                      <a:endParaRPr kumimoji="1" lang="en-US" altLang="ja-JP" sz="900" dirty="0">
                        <a:latin typeface="HG丸ｺﾞｼｯｸM-PRO" pitchFamily="50" charset="-128"/>
                        <a:ea typeface="HG丸ｺﾞｼｯｸM-PRO" pitchFamily="50" charset="-128"/>
                      </a:endParaRPr>
                    </a:p>
                    <a:p>
                      <a:r>
                        <a:rPr kumimoji="1" lang="ja-JP" altLang="en-US" sz="900" dirty="0">
                          <a:latin typeface="HG丸ｺﾞｼｯｸM-PRO" pitchFamily="50" charset="-128"/>
                          <a:ea typeface="HG丸ｺﾞｼｯｸM-PRO" pitchFamily="50" charset="-128"/>
                        </a:rPr>
                        <a:t>　される時間帯</a:t>
                      </a:r>
                      <a:endParaRPr kumimoji="1" lang="en-US" altLang="ja-JP" sz="900" dirty="0">
                        <a:latin typeface="HG丸ｺﾞｼｯｸM-PRO" pitchFamily="50" charset="-128"/>
                        <a:ea typeface="HG丸ｺﾞｼｯｸM-PRO" pitchFamily="50" charset="-128"/>
                      </a:endParaRPr>
                    </a:p>
                    <a:p>
                      <a:r>
                        <a:rPr kumimoji="1" lang="ja-JP" altLang="en-US" sz="900" dirty="0">
                          <a:latin typeface="HG丸ｺﾞｼｯｸM-PRO" pitchFamily="50" charset="-128"/>
                          <a:ea typeface="HG丸ｺﾞｼｯｸM-PRO" pitchFamily="50" charset="-128"/>
                        </a:rPr>
                        <a:t>　に</a:t>
                      </a:r>
                      <a:r>
                        <a:rPr kumimoji="1" lang="ja-JP" altLang="en-US" sz="900" b="1" dirty="0">
                          <a:latin typeface="HG丸ｺﾞｼｯｸM-PRO" pitchFamily="50" charset="-128"/>
                          <a:ea typeface="HG丸ｺﾞｼｯｸM-PRO" pitchFamily="50" charset="-128"/>
                        </a:rPr>
                        <a:t>○をお付け</a:t>
                      </a:r>
                      <a:endParaRPr kumimoji="1" lang="en-US" altLang="ja-JP" sz="900" b="1" dirty="0">
                        <a:latin typeface="HG丸ｺﾞｼｯｸM-PRO" pitchFamily="50" charset="-128"/>
                        <a:ea typeface="HG丸ｺﾞｼｯｸM-PRO" pitchFamily="50" charset="-128"/>
                      </a:endParaRPr>
                    </a:p>
                    <a:p>
                      <a:r>
                        <a:rPr kumimoji="1" lang="ja-JP" altLang="en-US" sz="900" b="1" dirty="0">
                          <a:latin typeface="HG丸ｺﾞｼｯｸM-PRO" pitchFamily="50" charset="-128"/>
                          <a:ea typeface="HG丸ｺﾞｼｯｸM-PRO" pitchFamily="50" charset="-128"/>
                        </a:rPr>
                        <a:t>　ください。</a:t>
                      </a:r>
                      <a:endParaRPr kumimoji="1" lang="en-US" altLang="ja-JP" sz="900" b="1" dirty="0">
                        <a:latin typeface="HG丸ｺﾞｼｯｸM-PRO" pitchFamily="50" charset="-128"/>
                        <a:ea typeface="HG丸ｺﾞｼｯｸM-PRO" pitchFamily="50" charset="-128"/>
                      </a:endParaRPr>
                    </a:p>
                    <a:p>
                      <a:endParaRPr kumimoji="1" lang="en-US" altLang="ja-JP" sz="900" b="1" dirty="0">
                        <a:latin typeface="HG丸ｺﾞｼｯｸM-PRO" pitchFamily="50" charset="-128"/>
                        <a:ea typeface="HG丸ｺﾞｼｯｸM-PRO" pitchFamily="50" charset="-128"/>
                      </a:endParaRPr>
                    </a:p>
                    <a:p>
                      <a:endParaRPr kumimoji="1" lang="en-US" altLang="ja-JP" sz="900" b="1" dirty="0">
                        <a:latin typeface="HG丸ｺﾞｼｯｸM-PRO" pitchFamily="50" charset="-128"/>
                        <a:ea typeface="HG丸ｺﾞｼｯｸM-PRO" pitchFamily="50" charset="-128"/>
                      </a:endParaRPr>
                    </a:p>
                    <a:p>
                      <a:endParaRPr kumimoji="1" lang="en-US" altLang="ja-JP" sz="900" b="1" dirty="0">
                        <a:latin typeface="HG丸ｺﾞｼｯｸM-PRO" pitchFamily="50" charset="-128"/>
                        <a:ea typeface="HG丸ｺﾞｼｯｸM-PRO" pitchFamily="50" charset="-128"/>
                      </a:endParaRPr>
                    </a:p>
                    <a:p>
                      <a:endParaRPr kumimoji="1" lang="ja-JP" altLang="en-US" sz="900" b="1" dirty="0">
                        <a:latin typeface="HG丸ｺﾞｼｯｸM-PRO" pitchFamily="50" charset="-128"/>
                        <a:ea typeface="HG丸ｺﾞｼｯｸM-PRO" pitchFamily="50" charset="-128"/>
                      </a:endParaRPr>
                    </a:p>
                  </a:txBody>
                  <a:tcPr marL="36000" marR="36000" marB="0" anchor="ctr"/>
                </a:tc>
                <a:tc gridSpan="5">
                  <a:txBody>
                    <a:bodyPr/>
                    <a:lstStyle/>
                    <a:p>
                      <a:endParaRPr kumimoji="1" lang="en-US" altLang="ja-JP" sz="1050" b="0" dirty="0">
                        <a:latin typeface="HG丸ｺﾞｼｯｸM-PRO" pitchFamily="50" charset="-128"/>
                        <a:ea typeface="HG丸ｺﾞｼｯｸM-PRO" pitchFamily="50" charset="-128"/>
                      </a:endParaRPr>
                    </a:p>
                    <a:p>
                      <a:r>
                        <a:rPr kumimoji="1" lang="en-US" altLang="ja-JP" sz="1050" b="0" dirty="0">
                          <a:latin typeface="HG丸ｺﾞｼｯｸM-PRO" pitchFamily="50" charset="-128"/>
                          <a:ea typeface="HG丸ｺﾞｼｯｸM-PRO" pitchFamily="50" charset="-128"/>
                        </a:rPr>
                        <a:t>※</a:t>
                      </a:r>
                      <a:r>
                        <a:rPr kumimoji="1" lang="ja-JP" altLang="en-US" sz="1050" b="0" dirty="0">
                          <a:latin typeface="HG丸ｺﾞｼｯｸM-PRO" pitchFamily="50" charset="-128"/>
                          <a:ea typeface="HG丸ｺﾞｼｯｸM-PRO" pitchFamily="50" charset="-128"/>
                        </a:rPr>
                        <a:t>ご相談時間の目安は、１つの相談ごとに</a:t>
                      </a:r>
                      <a:r>
                        <a:rPr kumimoji="1" lang="ja-JP" altLang="en-US" sz="1050" b="0" dirty="0">
                          <a:solidFill>
                            <a:schemeClr val="tx1"/>
                          </a:solidFill>
                          <a:latin typeface="HG丸ｺﾞｼｯｸM-PRO" pitchFamily="50" charset="-128"/>
                          <a:ea typeface="HG丸ｺﾞｼｯｸM-PRO" pitchFamily="50" charset="-128"/>
                        </a:rPr>
                        <a:t>お一人様３０分程度と</a:t>
                      </a:r>
                      <a:r>
                        <a:rPr kumimoji="1" lang="ja-JP" altLang="en-US" sz="1050" b="0" dirty="0">
                          <a:latin typeface="HG丸ｺﾞｼｯｸM-PRO" pitchFamily="50" charset="-128"/>
                          <a:ea typeface="HG丸ｺﾞｼｯｸM-PRO" pitchFamily="50" charset="-128"/>
                        </a:rPr>
                        <a:t>なります。ご予約の状況によっては相談時間帯の変更をお願いすることがありますのでご了承ください。</a:t>
                      </a:r>
                      <a:endParaRPr kumimoji="1" lang="en-US" altLang="ja-JP" sz="1050" b="0" dirty="0">
                        <a:latin typeface="HG丸ｺﾞｼｯｸM-PRO" pitchFamily="50" charset="-128"/>
                        <a:ea typeface="HG丸ｺﾞｼｯｸM-PRO" pitchFamily="50" charset="-128"/>
                      </a:endParaRPr>
                    </a:p>
                    <a:p>
                      <a:endParaRPr kumimoji="1" lang="en-US" altLang="ja-JP" sz="1050" b="0" dirty="0">
                        <a:latin typeface="HG丸ｺﾞｼｯｸM-PRO" pitchFamily="50" charset="-128"/>
                        <a:ea typeface="HG丸ｺﾞｼｯｸM-PRO" pitchFamily="50" charset="-128"/>
                      </a:endParaRPr>
                    </a:p>
                    <a:p>
                      <a:endParaRPr kumimoji="1" lang="en-US" altLang="ja-JP" sz="1050" b="0" dirty="0">
                        <a:latin typeface="HG丸ｺﾞｼｯｸM-PRO" pitchFamily="50" charset="-128"/>
                        <a:ea typeface="HG丸ｺﾞｼｯｸM-PRO" pitchFamily="50" charset="-128"/>
                      </a:endParaRPr>
                    </a:p>
                  </a:txBody>
                  <a:tcPr marR="36000" marT="0" marB="36000" anchor="b"/>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dirty="0"/>
                    </a:p>
                  </a:txBody>
                  <a:tcPr/>
                </a:tc>
                <a:tc hMerge="1">
                  <a:txBody>
                    <a:bodyPr/>
                    <a:lstStyle/>
                    <a:p>
                      <a:endParaRPr kumimoji="1" lang="ja-JP" altLang="en-US"/>
                    </a:p>
                  </a:txBody>
                  <a:tcPr/>
                </a:tc>
                <a:extLst>
                  <a:ext uri="{0D108BD9-81ED-4DB2-BD59-A6C34878D82A}">
                    <a16:rowId xmlns:a16="http://schemas.microsoft.com/office/drawing/2014/main" val="10006"/>
                  </a:ext>
                </a:extLst>
              </a:tr>
            </a:tbl>
          </a:graphicData>
        </a:graphic>
      </p:graphicFrame>
      <p:sp>
        <p:nvSpPr>
          <p:cNvPr id="11" name="上矢印 10"/>
          <p:cNvSpPr/>
          <p:nvPr/>
        </p:nvSpPr>
        <p:spPr>
          <a:xfrm>
            <a:off x="1071563" y="285750"/>
            <a:ext cx="4714875" cy="757238"/>
          </a:xfrm>
          <a:prstGeom prst="upArrow">
            <a:avLst/>
          </a:prstGeom>
          <a:solidFill>
            <a:schemeClr val="accent4"/>
          </a:solidFill>
          <a:ln>
            <a:solidFill>
              <a:srgbClr val="300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2" name="角丸四角形 11"/>
          <p:cNvSpPr/>
          <p:nvPr/>
        </p:nvSpPr>
        <p:spPr>
          <a:xfrm>
            <a:off x="407966" y="1000100"/>
            <a:ext cx="6072187" cy="785818"/>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b="1" dirty="0">
                <a:solidFill>
                  <a:schemeClr val="tx1"/>
                </a:solidFill>
                <a:latin typeface="HG丸ｺﾞｼｯｸM-PRO" pitchFamily="50" charset="-128"/>
                <a:ea typeface="HG丸ｺﾞｼｯｸM-PRO" pitchFamily="50" charset="-128"/>
              </a:rPr>
              <a:t>ＦＡＸ：０２７－２２３－０１８８</a:t>
            </a:r>
            <a:endParaRPr lang="en-US" altLang="ja-JP" b="1" dirty="0">
              <a:solidFill>
                <a:schemeClr val="tx1"/>
              </a:solidFill>
              <a:latin typeface="HG丸ｺﾞｼｯｸM-PRO" pitchFamily="50" charset="-128"/>
              <a:ea typeface="HG丸ｺﾞｼｯｸM-PRO" pitchFamily="50" charset="-128"/>
            </a:endParaRPr>
          </a:p>
          <a:p>
            <a:pPr algn="ctr" fontAlgn="auto">
              <a:spcBef>
                <a:spcPts val="0"/>
              </a:spcBef>
              <a:spcAft>
                <a:spcPts val="0"/>
              </a:spcAft>
              <a:defRPr/>
            </a:pPr>
            <a:r>
              <a:rPr lang="ja-JP" altLang="en-US" dirty="0">
                <a:solidFill>
                  <a:schemeClr val="tx1"/>
                </a:solidFill>
                <a:latin typeface="HG丸ｺﾞｼｯｸM-PRO" pitchFamily="50" charset="-128"/>
                <a:ea typeface="HG丸ｺﾞｼｯｸM-PRO" pitchFamily="50" charset="-128"/>
              </a:rPr>
              <a:t>日本政策金融公庫  前橋支店 国民生活事業　行</a:t>
            </a:r>
            <a:endParaRPr lang="en-US" altLang="ja-JP" b="1" dirty="0">
              <a:solidFill>
                <a:schemeClr val="tx1"/>
              </a:solidFill>
              <a:latin typeface="HG丸ｺﾞｼｯｸM-PRO" pitchFamily="50" charset="-128"/>
              <a:ea typeface="HG丸ｺﾞｼｯｸM-PRO" pitchFamily="50" charset="-128"/>
            </a:endParaRPr>
          </a:p>
        </p:txBody>
      </p:sp>
      <p:graphicFrame>
        <p:nvGraphicFramePr>
          <p:cNvPr id="8" name="表 7"/>
          <p:cNvGraphicFramePr>
            <a:graphicFrameLocks noGrp="1"/>
          </p:cNvGraphicFramePr>
          <p:nvPr>
            <p:extLst>
              <p:ext uri="{D42A27DB-BD31-4B8C-83A1-F6EECF244321}">
                <p14:modId xmlns:p14="http://schemas.microsoft.com/office/powerpoint/2010/main" val="2303356350"/>
              </p:ext>
            </p:extLst>
          </p:nvPr>
        </p:nvGraphicFramePr>
        <p:xfrm>
          <a:off x="1262893" y="5940152"/>
          <a:ext cx="5234400" cy="504056"/>
        </p:xfrm>
        <a:graphic>
          <a:graphicData uri="http://schemas.openxmlformats.org/drawingml/2006/table">
            <a:tbl>
              <a:tblPr firstRow="1" bandRow="1">
                <a:tableStyleId>{17292A2E-F333-43FB-9621-5CBBE7FDCDCB}</a:tableStyleId>
              </a:tblPr>
              <a:tblGrid>
                <a:gridCol w="2714644">
                  <a:extLst>
                    <a:ext uri="{9D8B030D-6E8A-4147-A177-3AD203B41FA5}">
                      <a16:colId xmlns:a16="http://schemas.microsoft.com/office/drawing/2014/main" val="20000"/>
                    </a:ext>
                  </a:extLst>
                </a:gridCol>
                <a:gridCol w="2519756">
                  <a:extLst>
                    <a:ext uri="{9D8B030D-6E8A-4147-A177-3AD203B41FA5}">
                      <a16:colId xmlns:a16="http://schemas.microsoft.com/office/drawing/2014/main" val="20001"/>
                    </a:ext>
                  </a:extLst>
                </a:gridCol>
              </a:tblGrid>
              <a:tr h="504056">
                <a:tc>
                  <a:txBody>
                    <a:bodyPr/>
                    <a:lstStyle/>
                    <a:p>
                      <a:pPr algn="l">
                        <a:lnSpc>
                          <a:spcPts val="1200"/>
                        </a:lnSpc>
                      </a:pPr>
                      <a:r>
                        <a:rPr kumimoji="1" lang="ja-JP" altLang="en-US" sz="1000" dirty="0">
                          <a:solidFill>
                            <a:schemeClr val="tx1"/>
                          </a:solidFill>
                          <a:latin typeface="HG丸ｺﾞｼｯｸM-PRO" pitchFamily="50" charset="-128"/>
                          <a:ea typeface="HG丸ｺﾞｼｯｸM-PRO" pitchFamily="50" charset="-128"/>
                        </a:rPr>
                        <a:t>（　</a:t>
                      </a:r>
                      <a:r>
                        <a:rPr kumimoji="1" lang="ja-JP" altLang="en-US" sz="1000" baseline="0" dirty="0">
                          <a:solidFill>
                            <a:schemeClr val="tx1"/>
                          </a:solidFill>
                          <a:latin typeface="HG丸ｺﾞｼｯｸM-PRO" pitchFamily="50" charset="-128"/>
                          <a:ea typeface="HG丸ｺﾞｼｯｸM-PRO" pitchFamily="50" charset="-128"/>
                        </a:rPr>
                        <a:t> </a:t>
                      </a:r>
                      <a:r>
                        <a:rPr kumimoji="1" lang="ja-JP" altLang="en-US" sz="1000" dirty="0">
                          <a:solidFill>
                            <a:schemeClr val="tx1"/>
                          </a:solidFill>
                          <a:latin typeface="HG丸ｺﾞｼｯｸM-PRO" pitchFamily="50" charset="-128"/>
                          <a:ea typeface="HG丸ｺﾞｼｯｸM-PRO" pitchFamily="50" charset="-128"/>
                        </a:rPr>
                        <a:t>） １６：００</a:t>
                      </a:r>
                      <a:r>
                        <a:rPr kumimoji="1" lang="ja-JP" altLang="en-US" sz="1000" baseline="0" dirty="0">
                          <a:solidFill>
                            <a:schemeClr val="tx1"/>
                          </a:solidFill>
                          <a:latin typeface="HG丸ｺﾞｼｯｸM-PRO" pitchFamily="50" charset="-128"/>
                          <a:ea typeface="HG丸ｺﾞｼｯｸM-PRO" pitchFamily="50" charset="-128"/>
                        </a:rPr>
                        <a:t>  </a:t>
                      </a:r>
                      <a:r>
                        <a:rPr kumimoji="1" lang="ja-JP" altLang="en-US" sz="1000" dirty="0">
                          <a:solidFill>
                            <a:schemeClr val="tx1"/>
                          </a:solidFill>
                          <a:latin typeface="HG丸ｺﾞｼｯｸM-PRO" pitchFamily="50" charset="-128"/>
                          <a:ea typeface="HG丸ｺﾞｼｯｸM-PRO" pitchFamily="50" charset="-128"/>
                        </a:rPr>
                        <a:t>～  １７：００　</a:t>
                      </a:r>
                      <a:endParaRPr kumimoji="1" lang="en-US" altLang="ja-JP" sz="1000" dirty="0">
                        <a:solidFill>
                          <a:schemeClr val="tx1"/>
                        </a:solidFill>
                        <a:latin typeface="HG丸ｺﾞｼｯｸM-PRO" pitchFamily="50" charset="-128"/>
                        <a:ea typeface="HG丸ｺﾞｼｯｸM-PRO" pitchFamily="50" charset="-128"/>
                      </a:endParaRPr>
                    </a:p>
                    <a:p>
                      <a:pPr algn="l">
                        <a:lnSpc>
                          <a:spcPts val="1200"/>
                        </a:lnSpc>
                      </a:pPr>
                      <a:r>
                        <a:rPr kumimoji="1" lang="ja-JP" altLang="en-US" sz="1000" dirty="0">
                          <a:solidFill>
                            <a:schemeClr val="tx1"/>
                          </a:solidFill>
                          <a:latin typeface="HG丸ｺﾞｼｯｸM-PRO" pitchFamily="50" charset="-128"/>
                          <a:ea typeface="HG丸ｺﾞｼｯｸM-PRO" pitchFamily="50" charset="-128"/>
                        </a:rPr>
                        <a:t>（　 ） １７：００</a:t>
                      </a:r>
                      <a:r>
                        <a:rPr kumimoji="1" lang="ja-JP" altLang="en-US" sz="1000" baseline="0" dirty="0">
                          <a:solidFill>
                            <a:schemeClr val="tx1"/>
                          </a:solidFill>
                          <a:latin typeface="HG丸ｺﾞｼｯｸM-PRO" pitchFamily="50" charset="-128"/>
                          <a:ea typeface="HG丸ｺﾞｼｯｸM-PRO" pitchFamily="50" charset="-128"/>
                        </a:rPr>
                        <a:t>  </a:t>
                      </a:r>
                      <a:r>
                        <a:rPr kumimoji="1" lang="ja-JP" altLang="en-US" sz="1000" dirty="0">
                          <a:solidFill>
                            <a:schemeClr val="tx1"/>
                          </a:solidFill>
                          <a:latin typeface="HG丸ｺﾞｼｯｸM-PRO" pitchFamily="50" charset="-128"/>
                          <a:ea typeface="HG丸ｺﾞｼｯｸM-PRO" pitchFamily="50" charset="-128"/>
                        </a:rPr>
                        <a:t>～  １８：００</a:t>
                      </a:r>
                      <a:endParaRPr kumimoji="1" lang="en-US" altLang="ja-JP" sz="1000" dirty="0">
                        <a:solidFill>
                          <a:schemeClr val="tx1"/>
                        </a:solidFill>
                        <a:latin typeface="HG丸ｺﾞｼｯｸM-PRO" pitchFamily="50" charset="-128"/>
                        <a:ea typeface="HG丸ｺﾞｼｯｸM-PRO"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nSpc>
                          <a:spcPts val="1200"/>
                        </a:lnSpc>
                      </a:pPr>
                      <a:r>
                        <a:rPr kumimoji="1" lang="ja-JP" altLang="en-US" sz="1000" dirty="0">
                          <a:solidFill>
                            <a:schemeClr val="tx1"/>
                          </a:solidFill>
                          <a:latin typeface="HG丸ｺﾞｼｯｸM-PRO" pitchFamily="50" charset="-128"/>
                          <a:ea typeface="HG丸ｺﾞｼｯｸM-PRO" pitchFamily="50" charset="-128"/>
                        </a:rPr>
                        <a:t>（ 　） １８：００  ～  １９：００</a:t>
                      </a:r>
                      <a:endParaRPr kumimoji="1" lang="en-US" altLang="ja-JP" sz="1000" dirty="0">
                        <a:solidFill>
                          <a:schemeClr val="tx1"/>
                        </a:solidFill>
                        <a:latin typeface="HG丸ｺﾞｼｯｸM-PRO" pitchFamily="50" charset="-128"/>
                        <a:ea typeface="HG丸ｺﾞｼｯｸM-PRO"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sp>
        <p:nvSpPr>
          <p:cNvPr id="9" name="正方形/長方形 8"/>
          <p:cNvSpPr/>
          <p:nvPr/>
        </p:nvSpPr>
        <p:spPr>
          <a:xfrm>
            <a:off x="4569701" y="2555776"/>
            <a:ext cx="485772" cy="4286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solidFill>
                  <a:schemeClr val="tx1"/>
                </a:solidFill>
                <a:latin typeface="HG丸ｺﾞｼｯｸM-PRO" pitchFamily="50" charset="-128"/>
                <a:ea typeface="HG丸ｺﾞｼｯｸM-PRO" pitchFamily="50" charset="-128"/>
              </a:rPr>
              <a:t>昭和</a:t>
            </a:r>
            <a:endParaRPr kumimoji="1" lang="en-US" altLang="ja-JP" sz="1000" dirty="0">
              <a:solidFill>
                <a:schemeClr val="tx1"/>
              </a:solidFill>
              <a:latin typeface="HG丸ｺﾞｼｯｸM-PRO" pitchFamily="50" charset="-128"/>
              <a:ea typeface="HG丸ｺﾞｼｯｸM-PRO" pitchFamily="50" charset="-128"/>
            </a:endParaRPr>
          </a:p>
          <a:p>
            <a:pPr algn="ctr"/>
            <a:r>
              <a:rPr lang="ja-JP" altLang="en-US" sz="1000" dirty="0">
                <a:solidFill>
                  <a:schemeClr val="tx1"/>
                </a:solidFill>
                <a:latin typeface="HG丸ｺﾞｼｯｸM-PRO" pitchFamily="50" charset="-128"/>
                <a:ea typeface="HG丸ｺﾞｼｯｸM-PRO" pitchFamily="50" charset="-128"/>
              </a:rPr>
              <a:t>平成</a:t>
            </a:r>
            <a:endParaRPr kumimoji="1" lang="ja-JP" altLang="en-US" sz="1000" dirty="0">
              <a:solidFill>
                <a:schemeClr val="tx1"/>
              </a:solidFill>
              <a:latin typeface="HG丸ｺﾞｼｯｸM-PRO" pitchFamily="50" charset="-128"/>
              <a:ea typeface="HG丸ｺﾞｼｯｸM-PRO" pitchFamily="50" charset="-128"/>
            </a:endParaRPr>
          </a:p>
        </p:txBody>
      </p:sp>
      <p:graphicFrame>
        <p:nvGraphicFramePr>
          <p:cNvPr id="13" name="表 12"/>
          <p:cNvGraphicFramePr>
            <a:graphicFrameLocks noGrp="1"/>
          </p:cNvGraphicFramePr>
          <p:nvPr>
            <p:extLst>
              <p:ext uri="{D42A27DB-BD31-4B8C-83A1-F6EECF244321}">
                <p14:modId xmlns:p14="http://schemas.microsoft.com/office/powerpoint/2010/main" val="649410322"/>
              </p:ext>
            </p:extLst>
          </p:nvPr>
        </p:nvGraphicFramePr>
        <p:xfrm>
          <a:off x="289223" y="7380312"/>
          <a:ext cx="6286544" cy="939231"/>
        </p:xfrm>
        <a:graphic>
          <a:graphicData uri="http://schemas.openxmlformats.org/drawingml/2006/table">
            <a:tbl>
              <a:tblPr firstRow="1" bandRow="1">
                <a:tableStyleId>{7E9639D4-E3E2-4D34-9284-5A2195B3D0D7}</a:tableStyleId>
              </a:tblPr>
              <a:tblGrid>
                <a:gridCol w="6286544">
                  <a:extLst>
                    <a:ext uri="{9D8B030D-6E8A-4147-A177-3AD203B41FA5}">
                      <a16:colId xmlns:a16="http://schemas.microsoft.com/office/drawing/2014/main" val="20000"/>
                    </a:ext>
                  </a:extLst>
                </a:gridCol>
              </a:tblGrid>
              <a:tr h="143305">
                <a:tc>
                  <a:txBody>
                    <a:bodyPr/>
                    <a:lstStyle/>
                    <a:p>
                      <a:pPr algn="l">
                        <a:lnSpc>
                          <a:spcPts val="1000"/>
                        </a:lnSpc>
                      </a:pPr>
                      <a:r>
                        <a:rPr kumimoji="1" lang="ja-JP" altLang="en-US" sz="1200" dirty="0">
                          <a:solidFill>
                            <a:schemeClr val="tx1"/>
                          </a:solidFill>
                        </a:rPr>
                        <a:t>自由記載欄</a:t>
                      </a:r>
                      <a:endParaRPr kumimoji="1" lang="ja-JP" altLang="en-US" sz="1200" dirty="0">
                        <a:solidFill>
                          <a:schemeClr val="tx1"/>
                        </a:solidFill>
                        <a:latin typeface="HG丸ｺﾞｼｯｸM-PRO" pitchFamily="50" charset="-128"/>
                        <a:ea typeface="HG丸ｺﾞｼｯｸM-PRO" pitchFamily="50" charset="-128"/>
                      </a:endParaRPr>
                    </a:p>
                  </a:txBody>
                  <a:tcPr>
                    <a:noFill/>
                  </a:tcPr>
                </a:tc>
                <a:extLst>
                  <a:ext uri="{0D108BD9-81ED-4DB2-BD59-A6C34878D82A}">
                    <a16:rowId xmlns:a16="http://schemas.microsoft.com/office/drawing/2014/main" val="10000"/>
                  </a:ext>
                </a:extLst>
              </a:tr>
              <a:tr h="720791">
                <a:tc>
                  <a:txBody>
                    <a:bodyPr/>
                    <a:lstStyle/>
                    <a:p>
                      <a:pPr>
                        <a:lnSpc>
                          <a:spcPts val="1000"/>
                        </a:lnSpc>
                      </a:pPr>
                      <a:r>
                        <a:rPr kumimoji="1" lang="ja-JP" altLang="en-US" sz="1000" dirty="0"/>
                        <a:t>相談したい内容等</a:t>
                      </a:r>
                      <a:endParaRPr kumimoji="1" lang="en-US" altLang="ja-JP" sz="1000" dirty="0">
                        <a:solidFill>
                          <a:schemeClr val="tx1"/>
                        </a:solidFill>
                        <a:latin typeface="HG丸ｺﾞｼｯｸM-PRO" pitchFamily="50" charset="-128"/>
                        <a:ea typeface="HG丸ｺﾞｼｯｸM-PRO" pitchFamily="50" charset="-128"/>
                      </a:endParaRPr>
                    </a:p>
                  </a:txBody>
                  <a:tcPr/>
                </a:tc>
                <a:extLst>
                  <a:ext uri="{0D108BD9-81ED-4DB2-BD59-A6C34878D82A}">
                    <a16:rowId xmlns:a16="http://schemas.microsoft.com/office/drawing/2014/main" val="10001"/>
                  </a:ext>
                </a:extLst>
              </a:tr>
            </a:tbl>
          </a:graphicData>
        </a:graphic>
      </p:graphicFrame>
      <p:sp>
        <p:nvSpPr>
          <p:cNvPr id="14" name="テキスト ボックス 13"/>
          <p:cNvSpPr txBox="1"/>
          <p:nvPr/>
        </p:nvSpPr>
        <p:spPr>
          <a:xfrm>
            <a:off x="328989" y="8460432"/>
            <a:ext cx="6168748" cy="348813"/>
          </a:xfrm>
          <a:prstGeom prst="rect">
            <a:avLst/>
          </a:prstGeom>
          <a:noFill/>
        </p:spPr>
        <p:txBody>
          <a:bodyPr wrap="square" rtlCol="0">
            <a:spAutoFit/>
          </a:bodyPr>
          <a:lstStyle/>
          <a:p>
            <a:pPr>
              <a:lnSpc>
                <a:spcPts val="1000"/>
              </a:lnSpc>
            </a:pPr>
            <a:r>
              <a:rPr lang="en-US" altLang="ja-JP" sz="1100" dirty="0">
                <a:latin typeface="HG丸ｺﾞｼｯｸM-PRO" pitchFamily="50" charset="-128"/>
                <a:ea typeface="HG丸ｺﾞｼｯｸM-PRO" pitchFamily="50" charset="-128"/>
              </a:rPr>
              <a:t>※</a:t>
            </a:r>
            <a:r>
              <a:rPr lang="ja-JP" altLang="en-US" sz="1100" dirty="0">
                <a:latin typeface="HG丸ｺﾞｼｯｸM-PRO" pitchFamily="50" charset="-128"/>
                <a:ea typeface="HG丸ｺﾞｼｯｸM-PRO" pitchFamily="50" charset="-128"/>
              </a:rPr>
              <a:t>ご記入いただきましたお客さまの情報につきましては、ご本人さまの確認とご相談の取次ぎのみで利用いたします。</a:t>
            </a:r>
            <a:endParaRPr lang="en-US" altLang="ja-JP" sz="1100" dirty="0">
              <a:latin typeface="HG丸ｺﾞｼｯｸM-PRO" pitchFamily="50" charset="-128"/>
              <a:ea typeface="HG丸ｺﾞｼｯｸM-PRO" pitchFamily="50" charset="-128"/>
            </a:endParaRPr>
          </a:p>
        </p:txBody>
      </p:sp>
      <p:grpSp>
        <p:nvGrpSpPr>
          <p:cNvPr id="3" name="Group 4"/>
          <p:cNvGrpSpPr>
            <a:grpSpLocks noChangeAspect="1"/>
          </p:cNvGrpSpPr>
          <p:nvPr/>
        </p:nvGrpSpPr>
        <p:grpSpPr bwMode="auto">
          <a:xfrm>
            <a:off x="1206500" y="4067176"/>
            <a:ext cx="5407025" cy="1665288"/>
            <a:chOff x="760" y="2562"/>
            <a:chExt cx="3406" cy="1049"/>
          </a:xfrm>
        </p:grpSpPr>
        <p:sp>
          <p:nvSpPr>
            <p:cNvPr id="5" name="AutoShape 3"/>
            <p:cNvSpPr>
              <a:spLocks noChangeAspect="1" noChangeArrowheads="1" noTextEdit="1"/>
            </p:cNvSpPr>
            <p:nvPr/>
          </p:nvSpPr>
          <p:spPr bwMode="auto">
            <a:xfrm>
              <a:off x="760" y="2562"/>
              <a:ext cx="3402" cy="10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6" name="Rectangle 5"/>
            <p:cNvSpPr>
              <a:spLocks noChangeArrowheads="1"/>
            </p:cNvSpPr>
            <p:nvPr/>
          </p:nvSpPr>
          <p:spPr bwMode="auto">
            <a:xfrm>
              <a:off x="760" y="2562"/>
              <a:ext cx="1666" cy="100"/>
            </a:xfrm>
            <a:prstGeom prst="rect">
              <a:avLst/>
            </a:prstGeom>
            <a:solidFill>
              <a:schemeClr val="accent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7" name="Rectangle 6"/>
            <p:cNvSpPr>
              <a:spLocks noChangeArrowheads="1"/>
            </p:cNvSpPr>
            <p:nvPr/>
          </p:nvSpPr>
          <p:spPr bwMode="auto">
            <a:xfrm>
              <a:off x="2496" y="2562"/>
              <a:ext cx="1666" cy="100"/>
            </a:xfrm>
            <a:prstGeom prst="rect">
              <a:avLst/>
            </a:prstGeom>
            <a:solidFill>
              <a:schemeClr val="accent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0" name="Rectangle 7"/>
            <p:cNvSpPr>
              <a:spLocks noChangeArrowheads="1"/>
            </p:cNvSpPr>
            <p:nvPr/>
          </p:nvSpPr>
          <p:spPr bwMode="auto">
            <a:xfrm>
              <a:off x="907" y="2719"/>
              <a:ext cx="274"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000" b="0" i="0" u="none" strike="noStrike" cap="none" normalizeH="0" baseline="0">
                  <a:ln>
                    <a:noFill/>
                  </a:ln>
                  <a:solidFill>
                    <a:srgbClr val="000000"/>
                  </a:solidFill>
                  <a:effectLst/>
                  <a:latin typeface="HG丸ｺﾞｼｯｸM-PRO" pitchFamily="50" charset="-128"/>
                  <a:ea typeface="HG丸ｺﾞｼｯｸM-PRO" pitchFamily="50" charset="-128"/>
                  <a:cs typeface="ＭＳ Ｐゴシック" pitchFamily="50" charset="-128"/>
                </a:rPr>
                <a:t>日本政策金融公庫</a:t>
              </a: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5" name="Rectangle 8"/>
            <p:cNvSpPr>
              <a:spLocks noChangeArrowheads="1"/>
            </p:cNvSpPr>
            <p:nvPr/>
          </p:nvSpPr>
          <p:spPr bwMode="auto">
            <a:xfrm>
              <a:off x="1641" y="2719"/>
              <a:ext cx="336"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000" b="0" i="0" u="none" strike="noStrike" cap="none" normalizeH="0" baseline="0">
                  <a:ln>
                    <a:noFill/>
                  </a:ln>
                  <a:solidFill>
                    <a:srgbClr val="000000"/>
                  </a:solidFill>
                  <a:effectLst/>
                  <a:latin typeface="HG丸ｺﾞｼｯｸM-PRO" pitchFamily="50" charset="-128"/>
                  <a:ea typeface="HG丸ｺﾞｼｯｸM-PRO" pitchFamily="50" charset="-128"/>
                  <a:cs typeface="ＭＳ Ｐゴシック" pitchFamily="50" charset="-128"/>
                </a:rPr>
                <a:t>（資金調達の相談）</a:t>
              </a: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6" name="Rectangle 9"/>
            <p:cNvSpPr>
              <a:spLocks noChangeArrowheads="1"/>
            </p:cNvSpPr>
            <p:nvPr/>
          </p:nvSpPr>
          <p:spPr bwMode="auto">
            <a:xfrm>
              <a:off x="2643" y="2719"/>
              <a:ext cx="274"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000" b="0" i="0" u="none" strike="noStrike" cap="none" normalizeH="0" baseline="0" dirty="0">
                  <a:ln>
                    <a:noFill/>
                  </a:ln>
                  <a:solidFill>
                    <a:srgbClr val="000000"/>
                  </a:solidFill>
                  <a:effectLst/>
                  <a:latin typeface="HG丸ｺﾞｼｯｸM-PRO" pitchFamily="50" charset="-128"/>
                  <a:ea typeface="HG丸ｺﾞｼｯｸM-PRO" pitchFamily="50" charset="-128"/>
                  <a:cs typeface="ＭＳ Ｐゴシック" pitchFamily="50" charset="-128"/>
                </a:rPr>
                <a:t>社会保険労務士</a:t>
              </a:r>
              <a:endParaRPr kumimoji="1" lang="ja-JP" altLang="ja-JP" sz="1800" b="0" i="0" u="none" strike="noStrike" cap="none" normalizeH="0" baseline="0" dirty="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7" name="Rectangle 10"/>
            <p:cNvSpPr>
              <a:spLocks noChangeArrowheads="1"/>
            </p:cNvSpPr>
            <p:nvPr/>
          </p:nvSpPr>
          <p:spPr bwMode="auto">
            <a:xfrm>
              <a:off x="3377" y="2719"/>
              <a:ext cx="274"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000" b="0" i="0" u="none" strike="noStrike" cap="none" normalizeH="0" baseline="0">
                  <a:ln>
                    <a:noFill/>
                  </a:ln>
                  <a:solidFill>
                    <a:srgbClr val="000000"/>
                  </a:solidFill>
                  <a:effectLst/>
                  <a:latin typeface="HG丸ｺﾞｼｯｸM-PRO" pitchFamily="50" charset="-128"/>
                  <a:ea typeface="HG丸ｺﾞｼｯｸM-PRO" pitchFamily="50" charset="-128"/>
                  <a:cs typeface="ＭＳ Ｐゴシック" pitchFamily="50" charset="-128"/>
                </a:rPr>
                <a:t>（雇用や助成金）</a:t>
              </a: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8" name="Rectangle 11"/>
            <p:cNvSpPr>
              <a:spLocks noChangeArrowheads="1"/>
            </p:cNvSpPr>
            <p:nvPr/>
          </p:nvSpPr>
          <p:spPr bwMode="auto">
            <a:xfrm>
              <a:off x="907" y="2908"/>
              <a:ext cx="336"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000" b="0" i="0" u="none" strike="noStrike" cap="none" normalizeH="0" baseline="0">
                  <a:ln>
                    <a:noFill/>
                  </a:ln>
                  <a:solidFill>
                    <a:srgbClr val="000000"/>
                  </a:solidFill>
                  <a:effectLst/>
                  <a:latin typeface="HG丸ｺﾞｼｯｸM-PRO" pitchFamily="50" charset="-128"/>
                  <a:ea typeface="HG丸ｺﾞｼｯｸM-PRO" pitchFamily="50" charset="-128"/>
                  <a:cs typeface="ＭＳ Ｐゴシック" pitchFamily="50" charset="-128"/>
                </a:rPr>
                <a:t>群馬県信用保証協会</a:t>
              </a: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9" name="Rectangle 12"/>
            <p:cNvSpPr>
              <a:spLocks noChangeArrowheads="1"/>
            </p:cNvSpPr>
            <p:nvPr/>
          </p:nvSpPr>
          <p:spPr bwMode="auto">
            <a:xfrm>
              <a:off x="1641" y="2908"/>
              <a:ext cx="336"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000" b="0" i="0" u="none" strike="noStrike" cap="none" normalizeH="0" baseline="0">
                  <a:ln>
                    <a:noFill/>
                  </a:ln>
                  <a:solidFill>
                    <a:srgbClr val="000000"/>
                  </a:solidFill>
                  <a:effectLst/>
                  <a:latin typeface="HG丸ｺﾞｼｯｸM-PRO" pitchFamily="50" charset="-128"/>
                  <a:ea typeface="HG丸ｺﾞｼｯｸM-PRO" pitchFamily="50" charset="-128"/>
                  <a:cs typeface="ＭＳ Ｐゴシック" pitchFamily="50" charset="-128"/>
                </a:rPr>
                <a:t>（資金調達の相談）</a:t>
              </a: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0" name="Rectangle 13"/>
            <p:cNvSpPr>
              <a:spLocks noChangeArrowheads="1"/>
            </p:cNvSpPr>
            <p:nvPr/>
          </p:nvSpPr>
          <p:spPr bwMode="auto">
            <a:xfrm>
              <a:off x="2643" y="2908"/>
              <a:ext cx="151"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000" b="0" i="0" u="none" strike="noStrike" cap="none" normalizeH="0" baseline="0" dirty="0">
                  <a:ln>
                    <a:noFill/>
                  </a:ln>
                  <a:solidFill>
                    <a:srgbClr val="000000"/>
                  </a:solidFill>
                  <a:effectLst/>
                  <a:latin typeface="HG丸ｺﾞｼｯｸM-PRO" pitchFamily="50" charset="-128"/>
                  <a:ea typeface="HG丸ｺﾞｼｯｸM-PRO" pitchFamily="50" charset="-128"/>
                  <a:cs typeface="ＭＳ Ｐゴシック" pitchFamily="50" charset="-128"/>
                </a:rPr>
                <a:t>行政書士</a:t>
              </a:r>
              <a:endParaRPr kumimoji="1" lang="ja-JP" altLang="ja-JP" sz="1800" b="0" i="0" u="none" strike="noStrike" cap="none" normalizeH="0" baseline="0" dirty="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1" name="Rectangle 14"/>
            <p:cNvSpPr>
              <a:spLocks noChangeArrowheads="1"/>
            </p:cNvSpPr>
            <p:nvPr/>
          </p:nvSpPr>
          <p:spPr bwMode="auto">
            <a:xfrm>
              <a:off x="3377" y="2908"/>
              <a:ext cx="336"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000" b="0" i="0" u="none" strike="noStrike" cap="none" normalizeH="0" baseline="0">
                  <a:ln>
                    <a:noFill/>
                  </a:ln>
                  <a:solidFill>
                    <a:srgbClr val="000000"/>
                  </a:solidFill>
                  <a:effectLst/>
                  <a:latin typeface="HG丸ｺﾞｼｯｸM-PRO" pitchFamily="50" charset="-128"/>
                  <a:ea typeface="HG丸ｺﾞｼｯｸM-PRO" pitchFamily="50" charset="-128"/>
                  <a:cs typeface="ＭＳ Ｐゴシック" pitchFamily="50" charset="-128"/>
                </a:rPr>
                <a:t>（会社設立や許認可）</a:t>
              </a: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2" name="Rectangle 15"/>
            <p:cNvSpPr>
              <a:spLocks noChangeArrowheads="1"/>
            </p:cNvSpPr>
            <p:nvPr/>
          </p:nvSpPr>
          <p:spPr bwMode="auto">
            <a:xfrm>
              <a:off x="907" y="3097"/>
              <a:ext cx="213"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000" b="0" i="0" u="none" strike="noStrike" cap="none" normalizeH="0" baseline="0">
                  <a:ln>
                    <a:noFill/>
                  </a:ln>
                  <a:solidFill>
                    <a:srgbClr val="000000"/>
                  </a:solidFill>
                  <a:effectLst/>
                  <a:latin typeface="HG丸ｺﾞｼｯｸM-PRO" pitchFamily="50" charset="-128"/>
                  <a:ea typeface="HG丸ｺﾞｼｯｸM-PRO" pitchFamily="50" charset="-128"/>
                  <a:cs typeface="ＭＳ Ｐゴシック" pitchFamily="50" charset="-128"/>
                </a:rPr>
                <a:t>前橋市役所</a:t>
              </a: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3" name="Rectangle 16"/>
            <p:cNvSpPr>
              <a:spLocks noChangeArrowheads="1"/>
            </p:cNvSpPr>
            <p:nvPr/>
          </p:nvSpPr>
          <p:spPr bwMode="auto">
            <a:xfrm>
              <a:off x="1641" y="3097"/>
              <a:ext cx="336"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000" b="0" i="0" u="none" strike="noStrike" cap="none" normalizeH="0" baseline="0">
                  <a:ln>
                    <a:noFill/>
                  </a:ln>
                  <a:solidFill>
                    <a:srgbClr val="000000"/>
                  </a:solidFill>
                  <a:effectLst/>
                  <a:latin typeface="HG丸ｺﾞｼｯｸM-PRO" pitchFamily="50" charset="-128"/>
                  <a:ea typeface="HG丸ｺﾞｼｯｸM-PRO" pitchFamily="50" charset="-128"/>
                  <a:cs typeface="ＭＳ Ｐゴシック" pitchFamily="50" charset="-128"/>
                </a:rPr>
                <a:t>（市の創業支援施策）</a:t>
              </a: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4" name="Rectangle 17"/>
            <p:cNvSpPr>
              <a:spLocks noChangeArrowheads="1"/>
            </p:cNvSpPr>
            <p:nvPr/>
          </p:nvSpPr>
          <p:spPr bwMode="auto">
            <a:xfrm>
              <a:off x="2643" y="3097"/>
              <a:ext cx="274"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000" b="0" i="0" u="none" strike="noStrike" cap="none" normalizeH="0" baseline="0">
                  <a:ln>
                    <a:noFill/>
                  </a:ln>
                  <a:solidFill>
                    <a:srgbClr val="000000"/>
                  </a:solidFill>
                  <a:effectLst/>
                  <a:latin typeface="HG丸ｺﾞｼｯｸM-PRO" pitchFamily="50" charset="-128"/>
                  <a:ea typeface="HG丸ｺﾞｼｯｸM-PRO" pitchFamily="50" charset="-128"/>
                  <a:cs typeface="ＭＳ Ｐゴシック" pitchFamily="50" charset="-128"/>
                </a:rPr>
                <a:t>中小企業診断士</a:t>
              </a: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5" name="Rectangle 18"/>
            <p:cNvSpPr>
              <a:spLocks noChangeArrowheads="1"/>
            </p:cNvSpPr>
            <p:nvPr/>
          </p:nvSpPr>
          <p:spPr bwMode="auto">
            <a:xfrm>
              <a:off x="3377" y="3097"/>
              <a:ext cx="336"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000" b="0" i="0" u="none" strike="noStrike" cap="none" normalizeH="0" baseline="0" dirty="0">
                  <a:ln>
                    <a:noFill/>
                  </a:ln>
                  <a:solidFill>
                    <a:srgbClr val="000000"/>
                  </a:solidFill>
                  <a:effectLst/>
                  <a:latin typeface="HG丸ｺﾞｼｯｸM-PRO" pitchFamily="50" charset="-128"/>
                  <a:ea typeface="HG丸ｺﾞｼｯｸM-PRO" pitchFamily="50" charset="-128"/>
                  <a:cs typeface="ＭＳ Ｐゴシック" pitchFamily="50" charset="-128"/>
                </a:rPr>
                <a:t>（事業計画の策定）</a:t>
              </a:r>
              <a:endParaRPr kumimoji="1" lang="ja-JP" altLang="ja-JP" sz="1800" b="0" i="0" u="none" strike="noStrike" cap="none" normalizeH="0" baseline="0" dirty="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6" name="Rectangle 19"/>
            <p:cNvSpPr>
              <a:spLocks noChangeArrowheads="1"/>
            </p:cNvSpPr>
            <p:nvPr/>
          </p:nvSpPr>
          <p:spPr bwMode="auto">
            <a:xfrm>
              <a:off x="907" y="3286"/>
              <a:ext cx="151"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000" b="0" i="0" u="none" strike="noStrike" cap="none" normalizeH="0" baseline="0">
                  <a:ln>
                    <a:noFill/>
                  </a:ln>
                  <a:solidFill>
                    <a:srgbClr val="000000"/>
                  </a:solidFill>
                  <a:effectLst/>
                  <a:latin typeface="HG丸ｺﾞｼｯｸM-PRO" pitchFamily="50" charset="-128"/>
                  <a:ea typeface="HG丸ｺﾞｼｯｸM-PRO" pitchFamily="50" charset="-128"/>
                  <a:cs typeface="ＭＳ Ｐゴシック" pitchFamily="50" charset="-128"/>
                </a:rPr>
                <a:t>税理士</a:t>
              </a: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7" name="Rectangle 20"/>
            <p:cNvSpPr>
              <a:spLocks noChangeArrowheads="1"/>
            </p:cNvSpPr>
            <p:nvPr/>
          </p:nvSpPr>
          <p:spPr bwMode="auto">
            <a:xfrm>
              <a:off x="1641" y="3239"/>
              <a:ext cx="525"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900" b="0" i="0" u="none" strike="noStrike" cap="none" normalizeH="0" baseline="0" dirty="0">
                  <a:ln>
                    <a:noFill/>
                  </a:ln>
                  <a:solidFill>
                    <a:srgbClr val="000000"/>
                  </a:solidFill>
                  <a:effectLst/>
                  <a:latin typeface="HG丸ｺﾞｼｯｸM-PRO" pitchFamily="50" charset="-128"/>
                  <a:ea typeface="HG丸ｺﾞｼｯｸM-PRO" pitchFamily="50" charset="-128"/>
                  <a:cs typeface="ＭＳ Ｐゴシック" pitchFamily="50" charset="-128"/>
                </a:rPr>
                <a:t>（</a:t>
              </a:r>
              <a:r>
                <a:rPr kumimoji="1" lang="ja-JP" altLang="ja-JP" sz="800" b="0" i="0" u="none" strike="noStrike" cap="none" normalizeH="0" baseline="0" dirty="0">
                  <a:ln>
                    <a:noFill/>
                  </a:ln>
                  <a:solidFill>
                    <a:srgbClr val="000000"/>
                  </a:solidFill>
                  <a:effectLst/>
                  <a:latin typeface="HG丸ｺﾞｼｯｸM-PRO" pitchFamily="50" charset="-128"/>
                  <a:ea typeface="HG丸ｺﾞｼｯｸM-PRO" pitchFamily="50" charset="-128"/>
                  <a:cs typeface="ＭＳ Ｐゴシック" pitchFamily="50" charset="-128"/>
                </a:rPr>
                <a:t>帳簿のつけ方、</a:t>
              </a:r>
              <a:endParaRPr kumimoji="1" lang="ja-JP" altLang="ja-JP" sz="800" b="0" i="0" u="none" strike="noStrike" cap="none" normalizeH="0" baseline="0" dirty="0">
                <a:ln>
                  <a:noFill/>
                </a:ln>
                <a:solidFill>
                  <a:schemeClr val="tx1"/>
                </a:solidFill>
                <a:effectLst/>
                <a:cs typeface="ＭＳ Ｐゴシック" pitchFamily="50" charset="-128"/>
              </a:endParaRPr>
            </a:p>
          </p:txBody>
        </p:sp>
        <p:sp>
          <p:nvSpPr>
            <p:cNvPr id="28" name="Rectangle 21"/>
            <p:cNvSpPr>
              <a:spLocks noChangeArrowheads="1"/>
            </p:cNvSpPr>
            <p:nvPr/>
          </p:nvSpPr>
          <p:spPr bwMode="auto">
            <a:xfrm>
              <a:off x="1918" y="3312"/>
              <a:ext cx="469"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000" b="0" i="0" u="none" strike="noStrike" cap="none" normalizeH="0" baseline="0" dirty="0">
                  <a:ln>
                    <a:noFill/>
                  </a:ln>
                  <a:solidFill>
                    <a:srgbClr val="000000"/>
                  </a:solidFill>
                  <a:effectLst/>
                  <a:latin typeface="HG丸ｺﾞｼｯｸM-PRO" pitchFamily="50" charset="-128"/>
                  <a:ea typeface="HG丸ｺﾞｼｯｸM-PRO" pitchFamily="50" charset="-128"/>
                  <a:cs typeface="ＭＳ Ｐゴシック" pitchFamily="50" charset="-128"/>
                </a:rPr>
                <a:t>　</a:t>
              </a:r>
              <a:r>
                <a:rPr kumimoji="1" lang="ja-JP" altLang="ja-JP" sz="800" b="0" i="0" u="none" strike="noStrike" cap="none" normalizeH="0" baseline="0" dirty="0">
                  <a:ln>
                    <a:noFill/>
                  </a:ln>
                  <a:solidFill>
                    <a:srgbClr val="000000"/>
                  </a:solidFill>
                  <a:effectLst/>
                  <a:latin typeface="HG丸ｺﾞｼｯｸM-PRO" pitchFamily="50" charset="-128"/>
                  <a:ea typeface="HG丸ｺﾞｼｯｸM-PRO" pitchFamily="50" charset="-128"/>
                  <a:cs typeface="ＭＳ Ｐゴシック" pitchFamily="50" charset="-128"/>
                </a:rPr>
                <a:t>税金、財務）</a:t>
              </a:r>
              <a:endParaRPr kumimoji="1" lang="ja-JP" altLang="ja-JP" sz="800" b="0" i="0" u="none" strike="noStrike" cap="none" normalizeH="0" baseline="0" dirty="0">
                <a:ln>
                  <a:noFill/>
                </a:ln>
                <a:solidFill>
                  <a:schemeClr val="tx1"/>
                </a:solidFill>
                <a:effectLst/>
                <a:cs typeface="ＭＳ Ｐゴシック" pitchFamily="50" charset="-128"/>
              </a:endParaRPr>
            </a:p>
          </p:txBody>
        </p:sp>
        <p:sp>
          <p:nvSpPr>
            <p:cNvPr id="29" name="Rectangle 22"/>
            <p:cNvSpPr>
              <a:spLocks noChangeArrowheads="1"/>
            </p:cNvSpPr>
            <p:nvPr/>
          </p:nvSpPr>
          <p:spPr bwMode="auto">
            <a:xfrm>
              <a:off x="2643" y="3239"/>
              <a:ext cx="452" cy="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800" b="0" i="0" u="none" strike="noStrike" cap="none" normalizeH="0" baseline="0" dirty="0">
                  <a:ln>
                    <a:noFill/>
                  </a:ln>
                  <a:solidFill>
                    <a:srgbClr val="000000"/>
                  </a:solidFill>
                  <a:effectLst/>
                  <a:latin typeface="HG丸ｺﾞｼｯｸM-PRO" pitchFamily="50" charset="-128"/>
                  <a:ea typeface="HG丸ｺﾞｼｯｸM-PRO" pitchFamily="50" charset="-128"/>
                  <a:cs typeface="ＭＳ Ｐゴシック" pitchFamily="50" charset="-128"/>
                </a:rPr>
                <a:t>前橋市市民活動</a:t>
              </a:r>
              <a:endParaRPr kumimoji="1" lang="ja-JP" altLang="ja-JP" sz="800" b="0" i="0" u="none" strike="noStrike" cap="none" normalizeH="0" baseline="0" dirty="0">
                <a:ln>
                  <a:noFill/>
                </a:ln>
                <a:solidFill>
                  <a:schemeClr val="tx1"/>
                </a:solidFill>
                <a:effectLst/>
                <a:cs typeface="ＭＳ Ｐゴシック" pitchFamily="50" charset="-128"/>
              </a:endParaRPr>
            </a:p>
          </p:txBody>
        </p:sp>
        <p:sp>
          <p:nvSpPr>
            <p:cNvPr id="30" name="Rectangle 23"/>
            <p:cNvSpPr>
              <a:spLocks noChangeArrowheads="1"/>
            </p:cNvSpPr>
            <p:nvPr/>
          </p:nvSpPr>
          <p:spPr bwMode="auto">
            <a:xfrm>
              <a:off x="2656" y="3303"/>
              <a:ext cx="611"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r>
                <a:rPr lang="ja-JP" altLang="ja-JP" sz="800" dirty="0">
                  <a:solidFill>
                    <a:srgbClr val="000000"/>
                  </a:solidFill>
                  <a:latin typeface="HG丸ｺﾞｼｯｸM-PRO" pitchFamily="50" charset="-128"/>
                  <a:ea typeface="HG丸ｺﾞｼｯｸM-PRO" pitchFamily="50" charset="-128"/>
                </a:rPr>
                <a:t>支援セン</a:t>
              </a:r>
              <a:r>
                <a:rPr kumimoji="1" lang="ja-JP" altLang="ja-JP" sz="800" b="0" i="0" u="none" strike="noStrike" cap="none" normalizeH="0" baseline="0" dirty="0">
                  <a:ln>
                    <a:noFill/>
                  </a:ln>
                  <a:solidFill>
                    <a:srgbClr val="000000"/>
                  </a:solidFill>
                  <a:effectLst/>
                  <a:latin typeface="HG丸ｺﾞｼｯｸM-PRO" pitchFamily="50" charset="-128"/>
                  <a:ea typeface="HG丸ｺﾞｼｯｸM-PRO" pitchFamily="50" charset="-128"/>
                  <a:cs typeface="ＭＳ Ｐゴシック" pitchFamily="50" charset="-128"/>
                </a:rPr>
                <a:t>タ</a:t>
              </a:r>
              <a:r>
                <a:rPr kumimoji="1" lang="ja-JP" altLang="ja-JP" sz="1000" b="0" i="0" u="none" strike="noStrike" cap="none" normalizeH="0" baseline="0" dirty="0">
                  <a:ln>
                    <a:noFill/>
                  </a:ln>
                  <a:solidFill>
                    <a:srgbClr val="000000"/>
                  </a:solidFill>
                  <a:effectLst/>
                  <a:latin typeface="HG丸ｺﾞｼｯｸM-PRO" pitchFamily="50" charset="-128"/>
                  <a:ea typeface="HG丸ｺﾞｼｯｸM-PRO" pitchFamily="50" charset="-128"/>
                  <a:cs typeface="ＭＳ Ｐゴシック" pitchFamily="50" charset="-128"/>
                </a:rPr>
                <a:t>ー</a:t>
              </a:r>
              <a:endParaRPr kumimoji="1" lang="ja-JP" altLang="ja-JP" sz="1800" b="0" i="0" u="none" strike="noStrike" cap="none" normalizeH="0" baseline="0" dirty="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31" name="Rectangle 24"/>
            <p:cNvSpPr>
              <a:spLocks noChangeArrowheads="1"/>
            </p:cNvSpPr>
            <p:nvPr/>
          </p:nvSpPr>
          <p:spPr bwMode="auto">
            <a:xfrm>
              <a:off x="3377" y="3286"/>
              <a:ext cx="274"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000" b="0" i="0" u="none" strike="noStrike" cap="none" normalizeH="0" baseline="0" dirty="0">
                  <a:ln>
                    <a:noFill/>
                  </a:ln>
                  <a:solidFill>
                    <a:srgbClr val="000000"/>
                  </a:solidFill>
                  <a:effectLst/>
                  <a:latin typeface="HG丸ｺﾞｼｯｸM-PRO" pitchFamily="50" charset="-128"/>
                  <a:ea typeface="HG丸ｺﾞｼｯｸM-PRO" pitchFamily="50" charset="-128"/>
                  <a:cs typeface="ＭＳ Ｐゴシック" pitchFamily="50" charset="-128"/>
                </a:rPr>
                <a:t>（市民活動支援）</a:t>
              </a:r>
              <a:endParaRPr kumimoji="1" lang="ja-JP" altLang="ja-JP" sz="1800" b="0" i="0" u="none" strike="noStrike" cap="none" normalizeH="0" baseline="0" dirty="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024" name="Rectangle 25"/>
            <p:cNvSpPr>
              <a:spLocks noChangeArrowheads="1"/>
            </p:cNvSpPr>
            <p:nvPr/>
          </p:nvSpPr>
          <p:spPr bwMode="auto">
            <a:xfrm>
              <a:off x="907" y="3428"/>
              <a:ext cx="452" cy="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800" b="0" i="0" u="none" strike="noStrike" cap="none" normalizeH="0" baseline="0" dirty="0">
                  <a:ln>
                    <a:noFill/>
                  </a:ln>
                  <a:solidFill>
                    <a:srgbClr val="000000"/>
                  </a:solidFill>
                  <a:effectLst/>
                  <a:latin typeface="HG丸ｺﾞｼｯｸM-PRO" pitchFamily="50" charset="-128"/>
                  <a:ea typeface="HG丸ｺﾞｼｯｸM-PRO" pitchFamily="50" charset="-128"/>
                  <a:cs typeface="ＭＳ Ｐゴシック" pitchFamily="50" charset="-128"/>
                </a:rPr>
                <a:t>前橋商工会議所</a:t>
              </a:r>
              <a:endParaRPr kumimoji="1" lang="ja-JP" altLang="ja-JP" sz="800" b="0" i="0" u="none" strike="noStrike" cap="none" normalizeH="0" baseline="0" dirty="0">
                <a:ln>
                  <a:noFill/>
                </a:ln>
                <a:solidFill>
                  <a:schemeClr val="tx1"/>
                </a:solidFill>
                <a:effectLst/>
                <a:cs typeface="ＭＳ Ｐゴシック" pitchFamily="50" charset="-128"/>
              </a:endParaRPr>
            </a:p>
          </p:txBody>
        </p:sp>
        <p:sp>
          <p:nvSpPr>
            <p:cNvPr id="1025" name="Rectangle 26"/>
            <p:cNvSpPr>
              <a:spLocks noChangeArrowheads="1"/>
            </p:cNvSpPr>
            <p:nvPr/>
          </p:nvSpPr>
          <p:spPr bwMode="auto">
            <a:xfrm>
              <a:off x="907" y="3522"/>
              <a:ext cx="711" cy="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800" b="0" i="0" u="none" strike="noStrike" cap="none" normalizeH="0" baseline="0" dirty="0">
                  <a:ln>
                    <a:noFill/>
                  </a:ln>
                  <a:solidFill>
                    <a:srgbClr val="000000"/>
                  </a:solidFill>
                  <a:effectLst/>
                  <a:latin typeface="HG丸ｺﾞｼｯｸM-PRO" pitchFamily="50" charset="-128"/>
                  <a:ea typeface="HG丸ｺﾞｼｯｸM-PRO" pitchFamily="50" charset="-128"/>
                  <a:cs typeface="ＭＳ Ｐゴシック" pitchFamily="50" charset="-128"/>
                </a:rPr>
                <a:t>前橋東部・富士見商工会</a:t>
              </a:r>
              <a:endParaRPr kumimoji="1" lang="ja-JP" altLang="ja-JP" sz="800" b="0" i="0" u="none" strike="noStrike" cap="none" normalizeH="0" baseline="0" dirty="0">
                <a:ln>
                  <a:noFill/>
                </a:ln>
                <a:solidFill>
                  <a:schemeClr val="tx1"/>
                </a:solidFill>
                <a:effectLst/>
                <a:cs typeface="ＭＳ Ｐゴシック" pitchFamily="50" charset="-128"/>
              </a:endParaRPr>
            </a:p>
          </p:txBody>
        </p:sp>
        <p:sp>
          <p:nvSpPr>
            <p:cNvPr id="1026" name="Rectangle 27"/>
            <p:cNvSpPr>
              <a:spLocks noChangeArrowheads="1"/>
            </p:cNvSpPr>
            <p:nvPr/>
          </p:nvSpPr>
          <p:spPr bwMode="auto">
            <a:xfrm>
              <a:off x="1641" y="3428"/>
              <a:ext cx="646" cy="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800" b="0" i="0" u="none" strike="noStrike" cap="none" normalizeH="0" baseline="0" dirty="0">
                  <a:ln>
                    <a:noFill/>
                  </a:ln>
                  <a:solidFill>
                    <a:srgbClr val="000000"/>
                  </a:solidFill>
                  <a:effectLst/>
                  <a:latin typeface="HG丸ｺﾞｼｯｸM-PRO" pitchFamily="50" charset="-128"/>
                  <a:ea typeface="HG丸ｺﾞｼｯｸM-PRO" pitchFamily="50" charset="-128"/>
                  <a:cs typeface="ＭＳ Ｐゴシック" pitchFamily="50" charset="-128"/>
                </a:rPr>
                <a:t>（創業の全般的相談、</a:t>
              </a:r>
              <a:endParaRPr kumimoji="1" lang="ja-JP" altLang="ja-JP" sz="800" b="0" i="0" u="none" strike="noStrike" cap="none" normalizeH="0" baseline="0" dirty="0">
                <a:ln>
                  <a:noFill/>
                </a:ln>
                <a:solidFill>
                  <a:schemeClr val="tx1"/>
                </a:solidFill>
                <a:effectLst/>
                <a:cs typeface="ＭＳ Ｐゴシック" pitchFamily="50" charset="-128"/>
              </a:endParaRPr>
            </a:p>
          </p:txBody>
        </p:sp>
        <p:sp>
          <p:nvSpPr>
            <p:cNvPr id="1028" name="Rectangle 28"/>
            <p:cNvSpPr>
              <a:spLocks noChangeArrowheads="1"/>
            </p:cNvSpPr>
            <p:nvPr/>
          </p:nvSpPr>
          <p:spPr bwMode="auto">
            <a:xfrm>
              <a:off x="1641" y="3473"/>
              <a:ext cx="727"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000" b="0" i="0" u="none" strike="noStrike" cap="none" normalizeH="0" baseline="0" dirty="0">
                  <a:ln>
                    <a:noFill/>
                  </a:ln>
                  <a:solidFill>
                    <a:srgbClr val="000000"/>
                  </a:solidFill>
                  <a:effectLst/>
                  <a:latin typeface="HG丸ｺﾞｼｯｸM-PRO" pitchFamily="50" charset="-128"/>
                  <a:ea typeface="HG丸ｺﾞｼｯｸM-PRO" pitchFamily="50" charset="-128"/>
                  <a:cs typeface="ＭＳ Ｐゴシック" pitchFamily="50" charset="-128"/>
                </a:rPr>
                <a:t>　</a:t>
              </a:r>
              <a:r>
                <a:rPr kumimoji="1" lang="ja-JP" altLang="ja-JP" sz="800" b="0" i="0" u="none" strike="noStrike" cap="none" normalizeH="0" baseline="0" dirty="0">
                  <a:ln>
                    <a:noFill/>
                  </a:ln>
                  <a:solidFill>
                    <a:srgbClr val="000000"/>
                  </a:solidFill>
                  <a:effectLst/>
                  <a:latin typeface="HG丸ｺﾞｼｯｸM-PRO" pitchFamily="50" charset="-128"/>
                  <a:ea typeface="HG丸ｺﾞｼｯｸM-PRO" pitchFamily="50" charset="-128"/>
                  <a:cs typeface="ＭＳ Ｐゴシック" pitchFamily="50" charset="-128"/>
                </a:rPr>
                <a:t>販路開拓、セミナー）</a:t>
              </a:r>
              <a:endParaRPr kumimoji="1" lang="ja-JP" altLang="ja-JP" sz="800" b="0" i="0" u="none" strike="noStrike" cap="none" normalizeH="0" baseline="0" dirty="0">
                <a:ln>
                  <a:noFill/>
                </a:ln>
                <a:solidFill>
                  <a:schemeClr val="tx1"/>
                </a:solidFill>
                <a:effectLst/>
                <a:cs typeface="ＭＳ Ｐゴシック" pitchFamily="50" charset="-128"/>
              </a:endParaRPr>
            </a:p>
          </p:txBody>
        </p:sp>
        <p:sp>
          <p:nvSpPr>
            <p:cNvPr id="1029" name="Rectangle 29"/>
            <p:cNvSpPr>
              <a:spLocks noChangeArrowheads="1"/>
            </p:cNvSpPr>
            <p:nvPr/>
          </p:nvSpPr>
          <p:spPr bwMode="auto">
            <a:xfrm>
              <a:off x="2643" y="3475"/>
              <a:ext cx="646" cy="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800" b="0" i="0" u="none" strike="noStrike" cap="none" normalizeH="0" baseline="0" dirty="0">
                  <a:ln>
                    <a:noFill/>
                  </a:ln>
                  <a:solidFill>
                    <a:srgbClr val="000000"/>
                  </a:solidFill>
                  <a:effectLst/>
                  <a:latin typeface="HG丸ｺﾞｼｯｸM-PRO" pitchFamily="50" charset="-128"/>
                  <a:ea typeface="HG丸ｺﾞｼｯｸM-PRO" pitchFamily="50" charset="-128"/>
                  <a:cs typeface="ＭＳ Ｐゴシック" pitchFamily="50" charset="-128"/>
                </a:rPr>
                <a:t>前橋起業支援センター</a:t>
              </a:r>
              <a:endParaRPr kumimoji="1" lang="ja-JP" altLang="ja-JP" sz="800" b="0" i="0" u="none" strike="noStrike" cap="none" normalizeH="0" baseline="0" dirty="0">
                <a:ln>
                  <a:noFill/>
                </a:ln>
                <a:solidFill>
                  <a:schemeClr val="tx1"/>
                </a:solidFill>
                <a:effectLst/>
                <a:cs typeface="ＭＳ Ｐゴシック" pitchFamily="50" charset="-128"/>
              </a:endParaRPr>
            </a:p>
          </p:txBody>
        </p:sp>
        <p:sp>
          <p:nvSpPr>
            <p:cNvPr id="1030" name="Rectangle 30"/>
            <p:cNvSpPr>
              <a:spLocks noChangeArrowheads="1"/>
            </p:cNvSpPr>
            <p:nvPr/>
          </p:nvSpPr>
          <p:spPr bwMode="auto">
            <a:xfrm>
              <a:off x="3329" y="3428"/>
              <a:ext cx="582" cy="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800" b="0" i="0" u="none" strike="noStrike" cap="none" normalizeH="0" baseline="0" dirty="0">
                  <a:ln>
                    <a:noFill/>
                  </a:ln>
                  <a:solidFill>
                    <a:srgbClr val="000000"/>
                  </a:solidFill>
                  <a:effectLst/>
                  <a:latin typeface="HG丸ｺﾞｼｯｸM-PRO" pitchFamily="50" charset="-128"/>
                  <a:ea typeface="HG丸ｺﾞｼｯｸM-PRO" pitchFamily="50" charset="-128"/>
                  <a:cs typeface="ＭＳ Ｐゴシック" pitchFamily="50" charset="-128"/>
                </a:rPr>
                <a:t>（先輩企業家による</a:t>
              </a:r>
              <a:endParaRPr kumimoji="1" lang="ja-JP" altLang="ja-JP" sz="800" b="0" i="0" u="none" strike="noStrike" cap="none" normalizeH="0" baseline="0" dirty="0">
                <a:ln>
                  <a:noFill/>
                </a:ln>
                <a:solidFill>
                  <a:schemeClr val="tx1"/>
                </a:solidFill>
                <a:effectLst/>
                <a:cs typeface="ＭＳ Ｐゴシック" pitchFamily="50" charset="-128"/>
              </a:endParaRPr>
            </a:p>
          </p:txBody>
        </p:sp>
        <p:sp>
          <p:nvSpPr>
            <p:cNvPr id="1031" name="Rectangle 31"/>
            <p:cNvSpPr>
              <a:spLocks noChangeArrowheads="1"/>
            </p:cNvSpPr>
            <p:nvPr/>
          </p:nvSpPr>
          <p:spPr bwMode="auto">
            <a:xfrm>
              <a:off x="3377" y="3522"/>
              <a:ext cx="775" cy="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800" b="0" i="0" u="none" strike="noStrike" cap="none" normalizeH="0" baseline="0" dirty="0">
                  <a:ln>
                    <a:noFill/>
                  </a:ln>
                  <a:solidFill>
                    <a:srgbClr val="000000"/>
                  </a:solidFill>
                  <a:effectLst/>
                  <a:latin typeface="HG丸ｺﾞｼｯｸM-PRO" pitchFamily="50" charset="-128"/>
                  <a:ea typeface="HG丸ｺﾞｼｯｸM-PRO" pitchFamily="50" charset="-128"/>
                  <a:cs typeface="ＭＳ Ｐゴシック" pitchFamily="50" charset="-128"/>
                </a:rPr>
                <a:t>アドバイス、店舗づくり）</a:t>
              </a:r>
              <a:endParaRPr kumimoji="1" lang="ja-JP" altLang="ja-JP" sz="800" b="0" i="0" u="none" strike="noStrike" cap="none" normalizeH="0" baseline="0" dirty="0">
                <a:ln>
                  <a:noFill/>
                </a:ln>
                <a:solidFill>
                  <a:schemeClr val="tx1"/>
                </a:solidFill>
                <a:effectLst/>
                <a:cs typeface="ＭＳ Ｐゴシック" pitchFamily="50" charset="-128"/>
              </a:endParaRPr>
            </a:p>
          </p:txBody>
        </p:sp>
        <p:sp>
          <p:nvSpPr>
            <p:cNvPr id="1032" name="Rectangle 32"/>
            <p:cNvSpPr>
              <a:spLocks noChangeArrowheads="1"/>
            </p:cNvSpPr>
            <p:nvPr/>
          </p:nvSpPr>
          <p:spPr bwMode="auto">
            <a:xfrm>
              <a:off x="1247" y="2572"/>
              <a:ext cx="969"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000" b="1" i="0" u="none" strike="noStrike" cap="none" normalizeH="0" baseline="0" dirty="0">
                  <a:ln>
                    <a:noFill/>
                  </a:ln>
                  <a:solidFill>
                    <a:schemeClr val="tx2"/>
                  </a:solidFill>
                  <a:effectLst/>
                  <a:latin typeface="HG丸ｺﾞｼｯｸM-PRO" pitchFamily="50" charset="-128"/>
                  <a:ea typeface="HG丸ｺﾞｼｯｸM-PRO" pitchFamily="50" charset="-128"/>
                  <a:cs typeface="ＭＳ Ｐゴシック" pitchFamily="50" charset="-128"/>
                </a:rPr>
                <a:t>相談機関（主な相談内容）</a:t>
              </a:r>
              <a:endParaRPr kumimoji="1" lang="ja-JP" altLang="ja-JP" sz="1800" b="1" i="0" u="none" strike="noStrike" cap="none" normalizeH="0" baseline="0" dirty="0">
                <a:ln>
                  <a:noFill/>
                </a:ln>
                <a:solidFill>
                  <a:schemeClr val="tx2"/>
                </a:solidFill>
                <a:effectLst/>
                <a:cs typeface="ＭＳ Ｐゴシック" pitchFamily="50" charset="-128"/>
              </a:endParaRPr>
            </a:p>
          </p:txBody>
        </p:sp>
        <p:sp>
          <p:nvSpPr>
            <p:cNvPr id="1033" name="Rectangle 33"/>
            <p:cNvSpPr>
              <a:spLocks noChangeArrowheads="1"/>
            </p:cNvSpPr>
            <p:nvPr/>
          </p:nvSpPr>
          <p:spPr bwMode="auto">
            <a:xfrm>
              <a:off x="2983" y="2572"/>
              <a:ext cx="969"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000" b="1" i="0" u="none" strike="noStrike" cap="none" normalizeH="0" baseline="0" dirty="0">
                  <a:ln>
                    <a:noFill/>
                  </a:ln>
                  <a:solidFill>
                    <a:schemeClr val="tx2"/>
                  </a:solidFill>
                  <a:effectLst/>
                  <a:latin typeface="HG丸ｺﾞｼｯｸM-PRO" pitchFamily="50" charset="-128"/>
                  <a:ea typeface="HG丸ｺﾞｼｯｸM-PRO" pitchFamily="50" charset="-128"/>
                  <a:cs typeface="ＭＳ Ｐゴシック" pitchFamily="50" charset="-128"/>
                </a:rPr>
                <a:t>相談機関（主な相談内容）</a:t>
              </a:r>
              <a:endParaRPr kumimoji="1" lang="ja-JP" altLang="ja-JP" sz="1800" b="1" i="0" u="none" strike="noStrike" cap="none" normalizeH="0" baseline="0" dirty="0">
                <a:ln>
                  <a:noFill/>
                </a:ln>
                <a:solidFill>
                  <a:schemeClr val="tx2"/>
                </a:solidFill>
                <a:effectLst/>
                <a:cs typeface="ＭＳ Ｐゴシック" pitchFamily="50" charset="-128"/>
              </a:endParaRPr>
            </a:p>
          </p:txBody>
        </p:sp>
        <p:sp>
          <p:nvSpPr>
            <p:cNvPr id="1034" name="Rectangle 34"/>
            <p:cNvSpPr>
              <a:spLocks noChangeArrowheads="1"/>
            </p:cNvSpPr>
            <p:nvPr/>
          </p:nvSpPr>
          <p:spPr bwMode="auto">
            <a:xfrm>
              <a:off x="2438" y="3522"/>
              <a:ext cx="27" cy="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035" name="Rectangle 35"/>
            <p:cNvSpPr>
              <a:spLocks noChangeArrowheads="1"/>
            </p:cNvSpPr>
            <p:nvPr/>
          </p:nvSpPr>
          <p:spPr bwMode="auto">
            <a:xfrm>
              <a:off x="760" y="2562"/>
              <a:ext cx="4" cy="1"/>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036" name="Rectangle 36"/>
            <p:cNvSpPr>
              <a:spLocks noChangeArrowheads="1"/>
            </p:cNvSpPr>
            <p:nvPr/>
          </p:nvSpPr>
          <p:spPr bwMode="auto">
            <a:xfrm>
              <a:off x="2422" y="2562"/>
              <a:ext cx="4" cy="1"/>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037" name="Rectangle 37"/>
            <p:cNvSpPr>
              <a:spLocks noChangeArrowheads="1"/>
            </p:cNvSpPr>
            <p:nvPr/>
          </p:nvSpPr>
          <p:spPr bwMode="auto">
            <a:xfrm>
              <a:off x="2496" y="2562"/>
              <a:ext cx="4" cy="1"/>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038" name="Line 38"/>
            <p:cNvSpPr>
              <a:spLocks noChangeShapeType="1"/>
            </p:cNvSpPr>
            <p:nvPr/>
          </p:nvSpPr>
          <p:spPr bwMode="auto">
            <a:xfrm>
              <a:off x="764" y="2562"/>
              <a:ext cx="3398"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039" name="Rectangle 39"/>
            <p:cNvSpPr>
              <a:spLocks noChangeArrowheads="1"/>
            </p:cNvSpPr>
            <p:nvPr/>
          </p:nvSpPr>
          <p:spPr bwMode="auto">
            <a:xfrm>
              <a:off x="764" y="2562"/>
              <a:ext cx="3398" cy="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040" name="Rectangle 40"/>
            <p:cNvSpPr>
              <a:spLocks noChangeArrowheads="1"/>
            </p:cNvSpPr>
            <p:nvPr/>
          </p:nvSpPr>
          <p:spPr bwMode="auto">
            <a:xfrm>
              <a:off x="4158" y="2562"/>
              <a:ext cx="4" cy="1"/>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041" name="Rectangle 41"/>
            <p:cNvSpPr>
              <a:spLocks noChangeArrowheads="1"/>
            </p:cNvSpPr>
            <p:nvPr/>
          </p:nvSpPr>
          <p:spPr bwMode="auto">
            <a:xfrm>
              <a:off x="891" y="2562"/>
              <a:ext cx="4" cy="1"/>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042" name="Rectangle 42"/>
            <p:cNvSpPr>
              <a:spLocks noChangeArrowheads="1"/>
            </p:cNvSpPr>
            <p:nvPr/>
          </p:nvSpPr>
          <p:spPr bwMode="auto">
            <a:xfrm>
              <a:off x="1626" y="2562"/>
              <a:ext cx="4" cy="1"/>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043" name="Line 43"/>
            <p:cNvSpPr>
              <a:spLocks noChangeShapeType="1"/>
            </p:cNvSpPr>
            <p:nvPr/>
          </p:nvSpPr>
          <p:spPr bwMode="auto">
            <a:xfrm>
              <a:off x="764" y="2656"/>
              <a:ext cx="1662"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044" name="Rectangle 44"/>
            <p:cNvSpPr>
              <a:spLocks noChangeArrowheads="1"/>
            </p:cNvSpPr>
            <p:nvPr/>
          </p:nvSpPr>
          <p:spPr bwMode="auto">
            <a:xfrm>
              <a:off x="764" y="2656"/>
              <a:ext cx="1662"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045" name="Rectangle 45"/>
            <p:cNvSpPr>
              <a:spLocks noChangeArrowheads="1"/>
            </p:cNvSpPr>
            <p:nvPr/>
          </p:nvSpPr>
          <p:spPr bwMode="auto">
            <a:xfrm>
              <a:off x="2627" y="2562"/>
              <a:ext cx="4" cy="1"/>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046" name="Rectangle 46"/>
            <p:cNvSpPr>
              <a:spLocks noChangeArrowheads="1"/>
            </p:cNvSpPr>
            <p:nvPr/>
          </p:nvSpPr>
          <p:spPr bwMode="auto">
            <a:xfrm>
              <a:off x="3362" y="2562"/>
              <a:ext cx="4" cy="1"/>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047" name="Line 47"/>
            <p:cNvSpPr>
              <a:spLocks noChangeShapeType="1"/>
            </p:cNvSpPr>
            <p:nvPr/>
          </p:nvSpPr>
          <p:spPr bwMode="auto">
            <a:xfrm>
              <a:off x="2500" y="2656"/>
              <a:ext cx="1662"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048" name="Rectangle 48"/>
            <p:cNvSpPr>
              <a:spLocks noChangeArrowheads="1"/>
            </p:cNvSpPr>
            <p:nvPr/>
          </p:nvSpPr>
          <p:spPr bwMode="auto">
            <a:xfrm>
              <a:off x="2500" y="2656"/>
              <a:ext cx="1662"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049" name="Line 49"/>
            <p:cNvSpPr>
              <a:spLocks noChangeShapeType="1"/>
            </p:cNvSpPr>
            <p:nvPr/>
          </p:nvSpPr>
          <p:spPr bwMode="auto">
            <a:xfrm>
              <a:off x="1626" y="2662"/>
              <a:ext cx="0" cy="183"/>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050" name="Rectangle 50"/>
            <p:cNvSpPr>
              <a:spLocks noChangeArrowheads="1"/>
            </p:cNvSpPr>
            <p:nvPr/>
          </p:nvSpPr>
          <p:spPr bwMode="auto">
            <a:xfrm>
              <a:off x="1626" y="2662"/>
              <a:ext cx="4" cy="183"/>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051" name="Line 51"/>
            <p:cNvSpPr>
              <a:spLocks noChangeShapeType="1"/>
            </p:cNvSpPr>
            <p:nvPr/>
          </p:nvSpPr>
          <p:spPr bwMode="auto">
            <a:xfrm>
              <a:off x="764" y="2845"/>
              <a:ext cx="1662"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052" name="Rectangle 52"/>
            <p:cNvSpPr>
              <a:spLocks noChangeArrowheads="1"/>
            </p:cNvSpPr>
            <p:nvPr/>
          </p:nvSpPr>
          <p:spPr bwMode="auto">
            <a:xfrm>
              <a:off x="764" y="2845"/>
              <a:ext cx="1662"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053" name="Line 53"/>
            <p:cNvSpPr>
              <a:spLocks noChangeShapeType="1"/>
            </p:cNvSpPr>
            <p:nvPr/>
          </p:nvSpPr>
          <p:spPr bwMode="auto">
            <a:xfrm>
              <a:off x="3362" y="2662"/>
              <a:ext cx="0" cy="183"/>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054" name="Rectangle 54"/>
            <p:cNvSpPr>
              <a:spLocks noChangeArrowheads="1"/>
            </p:cNvSpPr>
            <p:nvPr/>
          </p:nvSpPr>
          <p:spPr bwMode="auto">
            <a:xfrm>
              <a:off x="3362" y="2662"/>
              <a:ext cx="4" cy="183"/>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055" name="Line 55"/>
            <p:cNvSpPr>
              <a:spLocks noChangeShapeType="1"/>
            </p:cNvSpPr>
            <p:nvPr/>
          </p:nvSpPr>
          <p:spPr bwMode="auto">
            <a:xfrm>
              <a:off x="2500" y="2845"/>
              <a:ext cx="1662"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056" name="Rectangle 56"/>
            <p:cNvSpPr>
              <a:spLocks noChangeArrowheads="1"/>
            </p:cNvSpPr>
            <p:nvPr/>
          </p:nvSpPr>
          <p:spPr bwMode="auto">
            <a:xfrm>
              <a:off x="2500" y="2845"/>
              <a:ext cx="1662"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057" name="Line 57"/>
            <p:cNvSpPr>
              <a:spLocks noChangeShapeType="1"/>
            </p:cNvSpPr>
            <p:nvPr/>
          </p:nvSpPr>
          <p:spPr bwMode="auto">
            <a:xfrm>
              <a:off x="1626" y="2851"/>
              <a:ext cx="0" cy="183"/>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058" name="Rectangle 58"/>
            <p:cNvSpPr>
              <a:spLocks noChangeArrowheads="1"/>
            </p:cNvSpPr>
            <p:nvPr/>
          </p:nvSpPr>
          <p:spPr bwMode="auto">
            <a:xfrm>
              <a:off x="1626" y="2851"/>
              <a:ext cx="4" cy="183"/>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059" name="Line 59"/>
            <p:cNvSpPr>
              <a:spLocks noChangeShapeType="1"/>
            </p:cNvSpPr>
            <p:nvPr/>
          </p:nvSpPr>
          <p:spPr bwMode="auto">
            <a:xfrm>
              <a:off x="764" y="3034"/>
              <a:ext cx="1662"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060" name="Rectangle 60"/>
            <p:cNvSpPr>
              <a:spLocks noChangeArrowheads="1"/>
            </p:cNvSpPr>
            <p:nvPr/>
          </p:nvSpPr>
          <p:spPr bwMode="auto">
            <a:xfrm>
              <a:off x="764" y="3034"/>
              <a:ext cx="1662" cy="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061" name="Line 61"/>
            <p:cNvSpPr>
              <a:spLocks noChangeShapeType="1"/>
            </p:cNvSpPr>
            <p:nvPr/>
          </p:nvSpPr>
          <p:spPr bwMode="auto">
            <a:xfrm>
              <a:off x="3362" y="2851"/>
              <a:ext cx="0" cy="183"/>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062" name="Rectangle 62"/>
            <p:cNvSpPr>
              <a:spLocks noChangeArrowheads="1"/>
            </p:cNvSpPr>
            <p:nvPr/>
          </p:nvSpPr>
          <p:spPr bwMode="auto">
            <a:xfrm>
              <a:off x="3362" y="2851"/>
              <a:ext cx="4" cy="183"/>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063" name="Line 63"/>
            <p:cNvSpPr>
              <a:spLocks noChangeShapeType="1"/>
            </p:cNvSpPr>
            <p:nvPr/>
          </p:nvSpPr>
          <p:spPr bwMode="auto">
            <a:xfrm>
              <a:off x="2500" y="3034"/>
              <a:ext cx="1662"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064" name="Rectangle 64"/>
            <p:cNvSpPr>
              <a:spLocks noChangeArrowheads="1"/>
            </p:cNvSpPr>
            <p:nvPr/>
          </p:nvSpPr>
          <p:spPr bwMode="auto">
            <a:xfrm>
              <a:off x="2500" y="3034"/>
              <a:ext cx="1662" cy="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065" name="Line 65"/>
            <p:cNvSpPr>
              <a:spLocks noChangeShapeType="1"/>
            </p:cNvSpPr>
            <p:nvPr/>
          </p:nvSpPr>
          <p:spPr bwMode="auto">
            <a:xfrm>
              <a:off x="1626" y="3039"/>
              <a:ext cx="0" cy="184"/>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066" name="Rectangle 66"/>
            <p:cNvSpPr>
              <a:spLocks noChangeArrowheads="1"/>
            </p:cNvSpPr>
            <p:nvPr/>
          </p:nvSpPr>
          <p:spPr bwMode="auto">
            <a:xfrm>
              <a:off x="1626" y="3039"/>
              <a:ext cx="4" cy="184"/>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067" name="Line 67"/>
            <p:cNvSpPr>
              <a:spLocks noChangeShapeType="1"/>
            </p:cNvSpPr>
            <p:nvPr/>
          </p:nvSpPr>
          <p:spPr bwMode="auto">
            <a:xfrm>
              <a:off x="764" y="3223"/>
              <a:ext cx="1662"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068" name="Rectangle 68"/>
            <p:cNvSpPr>
              <a:spLocks noChangeArrowheads="1"/>
            </p:cNvSpPr>
            <p:nvPr/>
          </p:nvSpPr>
          <p:spPr bwMode="auto">
            <a:xfrm>
              <a:off x="764" y="3223"/>
              <a:ext cx="1662" cy="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069" name="Line 69"/>
            <p:cNvSpPr>
              <a:spLocks noChangeShapeType="1"/>
            </p:cNvSpPr>
            <p:nvPr/>
          </p:nvSpPr>
          <p:spPr bwMode="auto">
            <a:xfrm>
              <a:off x="3362" y="3039"/>
              <a:ext cx="0" cy="184"/>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070" name="Rectangle 70"/>
            <p:cNvSpPr>
              <a:spLocks noChangeArrowheads="1"/>
            </p:cNvSpPr>
            <p:nvPr/>
          </p:nvSpPr>
          <p:spPr bwMode="auto">
            <a:xfrm>
              <a:off x="3362" y="3039"/>
              <a:ext cx="4" cy="184"/>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071" name="Line 71"/>
            <p:cNvSpPr>
              <a:spLocks noChangeShapeType="1"/>
            </p:cNvSpPr>
            <p:nvPr/>
          </p:nvSpPr>
          <p:spPr bwMode="auto">
            <a:xfrm>
              <a:off x="2500" y="3223"/>
              <a:ext cx="1662"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072" name="Rectangle 72"/>
            <p:cNvSpPr>
              <a:spLocks noChangeArrowheads="1"/>
            </p:cNvSpPr>
            <p:nvPr/>
          </p:nvSpPr>
          <p:spPr bwMode="auto">
            <a:xfrm>
              <a:off x="2500" y="3223"/>
              <a:ext cx="1662" cy="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073" name="Line 73"/>
            <p:cNvSpPr>
              <a:spLocks noChangeShapeType="1"/>
            </p:cNvSpPr>
            <p:nvPr/>
          </p:nvSpPr>
          <p:spPr bwMode="auto">
            <a:xfrm>
              <a:off x="1626" y="3228"/>
              <a:ext cx="0" cy="184"/>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074" name="Rectangle 74"/>
            <p:cNvSpPr>
              <a:spLocks noChangeArrowheads="1"/>
            </p:cNvSpPr>
            <p:nvPr/>
          </p:nvSpPr>
          <p:spPr bwMode="auto">
            <a:xfrm>
              <a:off x="1626" y="3228"/>
              <a:ext cx="4" cy="184"/>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075" name="Line 75"/>
            <p:cNvSpPr>
              <a:spLocks noChangeShapeType="1"/>
            </p:cNvSpPr>
            <p:nvPr/>
          </p:nvSpPr>
          <p:spPr bwMode="auto">
            <a:xfrm>
              <a:off x="764" y="3412"/>
              <a:ext cx="1662"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076" name="Rectangle 76"/>
            <p:cNvSpPr>
              <a:spLocks noChangeArrowheads="1"/>
            </p:cNvSpPr>
            <p:nvPr/>
          </p:nvSpPr>
          <p:spPr bwMode="auto">
            <a:xfrm>
              <a:off x="764" y="3412"/>
              <a:ext cx="1662" cy="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077" name="Line 77"/>
            <p:cNvSpPr>
              <a:spLocks noChangeShapeType="1"/>
            </p:cNvSpPr>
            <p:nvPr/>
          </p:nvSpPr>
          <p:spPr bwMode="auto">
            <a:xfrm>
              <a:off x="3362" y="3228"/>
              <a:ext cx="0" cy="184"/>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078" name="Rectangle 78"/>
            <p:cNvSpPr>
              <a:spLocks noChangeArrowheads="1"/>
            </p:cNvSpPr>
            <p:nvPr/>
          </p:nvSpPr>
          <p:spPr bwMode="auto">
            <a:xfrm>
              <a:off x="3362" y="3228"/>
              <a:ext cx="4" cy="184"/>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079" name="Line 79"/>
            <p:cNvSpPr>
              <a:spLocks noChangeShapeType="1"/>
            </p:cNvSpPr>
            <p:nvPr/>
          </p:nvSpPr>
          <p:spPr bwMode="auto">
            <a:xfrm>
              <a:off x="2500" y="3412"/>
              <a:ext cx="1662"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080" name="Rectangle 80"/>
            <p:cNvSpPr>
              <a:spLocks noChangeArrowheads="1"/>
            </p:cNvSpPr>
            <p:nvPr/>
          </p:nvSpPr>
          <p:spPr bwMode="auto">
            <a:xfrm>
              <a:off x="2500" y="3412"/>
              <a:ext cx="1662" cy="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081" name="Line 81"/>
            <p:cNvSpPr>
              <a:spLocks noChangeShapeType="1"/>
            </p:cNvSpPr>
            <p:nvPr/>
          </p:nvSpPr>
          <p:spPr bwMode="auto">
            <a:xfrm>
              <a:off x="760" y="2562"/>
              <a:ext cx="0" cy="104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082" name="Rectangle 82"/>
            <p:cNvSpPr>
              <a:spLocks noChangeArrowheads="1"/>
            </p:cNvSpPr>
            <p:nvPr/>
          </p:nvSpPr>
          <p:spPr bwMode="auto">
            <a:xfrm>
              <a:off x="760" y="2562"/>
              <a:ext cx="4" cy="104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083" name="Line 83"/>
            <p:cNvSpPr>
              <a:spLocks noChangeShapeType="1"/>
            </p:cNvSpPr>
            <p:nvPr/>
          </p:nvSpPr>
          <p:spPr bwMode="auto">
            <a:xfrm>
              <a:off x="891" y="2662"/>
              <a:ext cx="0" cy="94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084" name="Rectangle 84"/>
            <p:cNvSpPr>
              <a:spLocks noChangeArrowheads="1"/>
            </p:cNvSpPr>
            <p:nvPr/>
          </p:nvSpPr>
          <p:spPr bwMode="auto">
            <a:xfrm>
              <a:off x="891" y="2662"/>
              <a:ext cx="4" cy="94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085" name="Line 85"/>
            <p:cNvSpPr>
              <a:spLocks noChangeShapeType="1"/>
            </p:cNvSpPr>
            <p:nvPr/>
          </p:nvSpPr>
          <p:spPr bwMode="auto">
            <a:xfrm>
              <a:off x="1626" y="3417"/>
              <a:ext cx="0" cy="184"/>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086" name="Rectangle 86"/>
            <p:cNvSpPr>
              <a:spLocks noChangeArrowheads="1"/>
            </p:cNvSpPr>
            <p:nvPr/>
          </p:nvSpPr>
          <p:spPr bwMode="auto">
            <a:xfrm>
              <a:off x="1626" y="3417"/>
              <a:ext cx="4" cy="184"/>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087" name="Line 87"/>
            <p:cNvSpPr>
              <a:spLocks noChangeShapeType="1"/>
            </p:cNvSpPr>
            <p:nvPr/>
          </p:nvSpPr>
          <p:spPr bwMode="auto">
            <a:xfrm>
              <a:off x="2422" y="2567"/>
              <a:ext cx="0" cy="1039"/>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088" name="Rectangle 88"/>
            <p:cNvSpPr>
              <a:spLocks noChangeArrowheads="1"/>
            </p:cNvSpPr>
            <p:nvPr/>
          </p:nvSpPr>
          <p:spPr bwMode="auto">
            <a:xfrm>
              <a:off x="2422" y="2567"/>
              <a:ext cx="4" cy="103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089" name="Line 89"/>
            <p:cNvSpPr>
              <a:spLocks noChangeShapeType="1"/>
            </p:cNvSpPr>
            <p:nvPr/>
          </p:nvSpPr>
          <p:spPr bwMode="auto">
            <a:xfrm>
              <a:off x="2496" y="2567"/>
              <a:ext cx="0" cy="1039"/>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090" name="Rectangle 90"/>
            <p:cNvSpPr>
              <a:spLocks noChangeArrowheads="1"/>
            </p:cNvSpPr>
            <p:nvPr/>
          </p:nvSpPr>
          <p:spPr bwMode="auto">
            <a:xfrm>
              <a:off x="2496" y="2567"/>
              <a:ext cx="4" cy="103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091" name="Line 91"/>
            <p:cNvSpPr>
              <a:spLocks noChangeShapeType="1"/>
            </p:cNvSpPr>
            <p:nvPr/>
          </p:nvSpPr>
          <p:spPr bwMode="auto">
            <a:xfrm>
              <a:off x="2627" y="2662"/>
              <a:ext cx="0" cy="94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092" name="Rectangle 92"/>
            <p:cNvSpPr>
              <a:spLocks noChangeArrowheads="1"/>
            </p:cNvSpPr>
            <p:nvPr/>
          </p:nvSpPr>
          <p:spPr bwMode="auto">
            <a:xfrm>
              <a:off x="2627" y="2662"/>
              <a:ext cx="4" cy="94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093" name="Line 93"/>
            <p:cNvSpPr>
              <a:spLocks noChangeShapeType="1"/>
            </p:cNvSpPr>
            <p:nvPr/>
          </p:nvSpPr>
          <p:spPr bwMode="auto">
            <a:xfrm>
              <a:off x="3362" y="3417"/>
              <a:ext cx="0" cy="184"/>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094" name="Rectangle 94"/>
            <p:cNvSpPr>
              <a:spLocks noChangeArrowheads="1"/>
            </p:cNvSpPr>
            <p:nvPr/>
          </p:nvSpPr>
          <p:spPr bwMode="auto">
            <a:xfrm>
              <a:off x="3362" y="3417"/>
              <a:ext cx="4" cy="184"/>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095" name="Line 95"/>
            <p:cNvSpPr>
              <a:spLocks noChangeShapeType="1"/>
            </p:cNvSpPr>
            <p:nvPr/>
          </p:nvSpPr>
          <p:spPr bwMode="auto">
            <a:xfrm>
              <a:off x="764" y="3601"/>
              <a:ext cx="3398"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096" name="Rectangle 96"/>
            <p:cNvSpPr>
              <a:spLocks noChangeArrowheads="1"/>
            </p:cNvSpPr>
            <p:nvPr/>
          </p:nvSpPr>
          <p:spPr bwMode="auto">
            <a:xfrm>
              <a:off x="764" y="3601"/>
              <a:ext cx="3398" cy="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097" name="Line 97"/>
            <p:cNvSpPr>
              <a:spLocks noChangeShapeType="1"/>
            </p:cNvSpPr>
            <p:nvPr/>
          </p:nvSpPr>
          <p:spPr bwMode="auto">
            <a:xfrm>
              <a:off x="4158" y="2567"/>
              <a:ext cx="0" cy="1039"/>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098" name="Rectangle 98"/>
            <p:cNvSpPr>
              <a:spLocks noChangeArrowheads="1"/>
            </p:cNvSpPr>
            <p:nvPr/>
          </p:nvSpPr>
          <p:spPr bwMode="auto">
            <a:xfrm>
              <a:off x="4158" y="2567"/>
              <a:ext cx="4" cy="103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099" name="Line 99"/>
            <p:cNvSpPr>
              <a:spLocks noChangeShapeType="1"/>
            </p:cNvSpPr>
            <p:nvPr/>
          </p:nvSpPr>
          <p:spPr bwMode="auto">
            <a:xfrm>
              <a:off x="760" y="3606"/>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100" name="Rectangle 100"/>
            <p:cNvSpPr>
              <a:spLocks noChangeArrowheads="1"/>
            </p:cNvSpPr>
            <p:nvPr/>
          </p:nvSpPr>
          <p:spPr bwMode="auto">
            <a:xfrm>
              <a:off x="760" y="3606"/>
              <a:ext cx="4" cy="5"/>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101" name="Line 101"/>
            <p:cNvSpPr>
              <a:spLocks noChangeShapeType="1"/>
            </p:cNvSpPr>
            <p:nvPr/>
          </p:nvSpPr>
          <p:spPr bwMode="auto">
            <a:xfrm>
              <a:off x="891" y="3606"/>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102" name="Rectangle 102"/>
            <p:cNvSpPr>
              <a:spLocks noChangeArrowheads="1"/>
            </p:cNvSpPr>
            <p:nvPr/>
          </p:nvSpPr>
          <p:spPr bwMode="auto">
            <a:xfrm>
              <a:off x="891" y="3606"/>
              <a:ext cx="4" cy="5"/>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103" name="Line 103"/>
            <p:cNvSpPr>
              <a:spLocks noChangeShapeType="1"/>
            </p:cNvSpPr>
            <p:nvPr/>
          </p:nvSpPr>
          <p:spPr bwMode="auto">
            <a:xfrm>
              <a:off x="1626" y="3606"/>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104" name="Rectangle 104"/>
            <p:cNvSpPr>
              <a:spLocks noChangeArrowheads="1"/>
            </p:cNvSpPr>
            <p:nvPr/>
          </p:nvSpPr>
          <p:spPr bwMode="auto">
            <a:xfrm>
              <a:off x="1626" y="3606"/>
              <a:ext cx="4" cy="5"/>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105" name="Line 105"/>
            <p:cNvSpPr>
              <a:spLocks noChangeShapeType="1"/>
            </p:cNvSpPr>
            <p:nvPr/>
          </p:nvSpPr>
          <p:spPr bwMode="auto">
            <a:xfrm>
              <a:off x="2422" y="3606"/>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106" name="Rectangle 106"/>
            <p:cNvSpPr>
              <a:spLocks noChangeArrowheads="1"/>
            </p:cNvSpPr>
            <p:nvPr/>
          </p:nvSpPr>
          <p:spPr bwMode="auto">
            <a:xfrm>
              <a:off x="2422" y="3606"/>
              <a:ext cx="4" cy="5"/>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107" name="Line 107"/>
            <p:cNvSpPr>
              <a:spLocks noChangeShapeType="1"/>
            </p:cNvSpPr>
            <p:nvPr/>
          </p:nvSpPr>
          <p:spPr bwMode="auto">
            <a:xfrm>
              <a:off x="2496" y="3606"/>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108" name="Rectangle 108"/>
            <p:cNvSpPr>
              <a:spLocks noChangeArrowheads="1"/>
            </p:cNvSpPr>
            <p:nvPr/>
          </p:nvSpPr>
          <p:spPr bwMode="auto">
            <a:xfrm>
              <a:off x="2496" y="3606"/>
              <a:ext cx="4" cy="5"/>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109" name="Line 109"/>
            <p:cNvSpPr>
              <a:spLocks noChangeShapeType="1"/>
            </p:cNvSpPr>
            <p:nvPr/>
          </p:nvSpPr>
          <p:spPr bwMode="auto">
            <a:xfrm>
              <a:off x="2627" y="3606"/>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110" name="Rectangle 110"/>
            <p:cNvSpPr>
              <a:spLocks noChangeArrowheads="1"/>
            </p:cNvSpPr>
            <p:nvPr/>
          </p:nvSpPr>
          <p:spPr bwMode="auto">
            <a:xfrm>
              <a:off x="2627" y="3606"/>
              <a:ext cx="4" cy="5"/>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111" name="Line 111"/>
            <p:cNvSpPr>
              <a:spLocks noChangeShapeType="1"/>
            </p:cNvSpPr>
            <p:nvPr/>
          </p:nvSpPr>
          <p:spPr bwMode="auto">
            <a:xfrm>
              <a:off x="3362" y="3606"/>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112" name="Rectangle 112"/>
            <p:cNvSpPr>
              <a:spLocks noChangeArrowheads="1"/>
            </p:cNvSpPr>
            <p:nvPr/>
          </p:nvSpPr>
          <p:spPr bwMode="auto">
            <a:xfrm>
              <a:off x="3362" y="3606"/>
              <a:ext cx="4" cy="5"/>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113" name="Line 113"/>
            <p:cNvSpPr>
              <a:spLocks noChangeShapeType="1"/>
            </p:cNvSpPr>
            <p:nvPr/>
          </p:nvSpPr>
          <p:spPr bwMode="auto">
            <a:xfrm>
              <a:off x="4158" y="3606"/>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114" name="Rectangle 114"/>
            <p:cNvSpPr>
              <a:spLocks noChangeArrowheads="1"/>
            </p:cNvSpPr>
            <p:nvPr/>
          </p:nvSpPr>
          <p:spPr bwMode="auto">
            <a:xfrm>
              <a:off x="4158" y="3606"/>
              <a:ext cx="4" cy="5"/>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115" name="Line 115"/>
            <p:cNvSpPr>
              <a:spLocks noChangeShapeType="1"/>
            </p:cNvSpPr>
            <p:nvPr/>
          </p:nvSpPr>
          <p:spPr bwMode="auto">
            <a:xfrm>
              <a:off x="4162" y="2562"/>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116" name="Rectangle 116"/>
            <p:cNvSpPr>
              <a:spLocks noChangeArrowheads="1"/>
            </p:cNvSpPr>
            <p:nvPr/>
          </p:nvSpPr>
          <p:spPr bwMode="auto">
            <a:xfrm>
              <a:off x="4162" y="2562"/>
              <a:ext cx="4" cy="5"/>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117" name="Line 117"/>
            <p:cNvSpPr>
              <a:spLocks noChangeShapeType="1"/>
            </p:cNvSpPr>
            <p:nvPr/>
          </p:nvSpPr>
          <p:spPr bwMode="auto">
            <a:xfrm>
              <a:off x="4162" y="2656"/>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118" name="Rectangle 118"/>
            <p:cNvSpPr>
              <a:spLocks noChangeArrowheads="1"/>
            </p:cNvSpPr>
            <p:nvPr/>
          </p:nvSpPr>
          <p:spPr bwMode="auto">
            <a:xfrm>
              <a:off x="4162" y="2656"/>
              <a:ext cx="4" cy="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119" name="Line 119"/>
            <p:cNvSpPr>
              <a:spLocks noChangeShapeType="1"/>
            </p:cNvSpPr>
            <p:nvPr/>
          </p:nvSpPr>
          <p:spPr bwMode="auto">
            <a:xfrm>
              <a:off x="4162" y="2845"/>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120" name="Rectangle 120"/>
            <p:cNvSpPr>
              <a:spLocks noChangeArrowheads="1"/>
            </p:cNvSpPr>
            <p:nvPr/>
          </p:nvSpPr>
          <p:spPr bwMode="auto">
            <a:xfrm>
              <a:off x="4162" y="2845"/>
              <a:ext cx="4" cy="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121" name="Line 121"/>
            <p:cNvSpPr>
              <a:spLocks noChangeShapeType="1"/>
            </p:cNvSpPr>
            <p:nvPr/>
          </p:nvSpPr>
          <p:spPr bwMode="auto">
            <a:xfrm>
              <a:off x="4162" y="3034"/>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122" name="Rectangle 122"/>
            <p:cNvSpPr>
              <a:spLocks noChangeArrowheads="1"/>
            </p:cNvSpPr>
            <p:nvPr/>
          </p:nvSpPr>
          <p:spPr bwMode="auto">
            <a:xfrm>
              <a:off x="4162" y="3034"/>
              <a:ext cx="4" cy="5"/>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123" name="Line 123"/>
            <p:cNvSpPr>
              <a:spLocks noChangeShapeType="1"/>
            </p:cNvSpPr>
            <p:nvPr/>
          </p:nvSpPr>
          <p:spPr bwMode="auto">
            <a:xfrm>
              <a:off x="4162" y="3223"/>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124" name="Rectangle 124"/>
            <p:cNvSpPr>
              <a:spLocks noChangeArrowheads="1"/>
            </p:cNvSpPr>
            <p:nvPr/>
          </p:nvSpPr>
          <p:spPr bwMode="auto">
            <a:xfrm>
              <a:off x="4162" y="3223"/>
              <a:ext cx="4" cy="5"/>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125" name="Line 125"/>
            <p:cNvSpPr>
              <a:spLocks noChangeShapeType="1"/>
            </p:cNvSpPr>
            <p:nvPr/>
          </p:nvSpPr>
          <p:spPr bwMode="auto">
            <a:xfrm>
              <a:off x="4162" y="3412"/>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126" name="Rectangle 126"/>
            <p:cNvSpPr>
              <a:spLocks noChangeArrowheads="1"/>
            </p:cNvSpPr>
            <p:nvPr/>
          </p:nvSpPr>
          <p:spPr bwMode="auto">
            <a:xfrm>
              <a:off x="4162" y="3412"/>
              <a:ext cx="4" cy="5"/>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127" name="Line 127"/>
            <p:cNvSpPr>
              <a:spLocks noChangeShapeType="1"/>
            </p:cNvSpPr>
            <p:nvPr/>
          </p:nvSpPr>
          <p:spPr bwMode="auto">
            <a:xfrm>
              <a:off x="4162" y="3601"/>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128" name="Rectangle 128"/>
            <p:cNvSpPr>
              <a:spLocks noChangeArrowheads="1"/>
            </p:cNvSpPr>
            <p:nvPr/>
          </p:nvSpPr>
          <p:spPr bwMode="auto">
            <a:xfrm>
              <a:off x="4162" y="3601"/>
              <a:ext cx="4" cy="5"/>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grpSp>
    </p:spTree>
  </p:cSld>
  <p:clrMapOvr>
    <a:masterClrMapping/>
  </p:clrMapOvr>
</p:sld>
</file>

<file path=ppt/theme/theme1.xml><?xml version="1.0" encoding="utf-8"?>
<a:theme xmlns:a="http://schemas.openxmlformats.org/drawingml/2006/main" name="Office ​​テーマ">
  <a:themeElements>
    <a:clrScheme name="ウェーブ">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1209</TotalTime>
  <Words>404</Words>
  <Application>Microsoft Office PowerPoint</Application>
  <PresentationFormat>画面に合わせる (4:3)</PresentationFormat>
  <Paragraphs>113</Paragraphs>
  <Slides>2</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HG丸ｺﾞｼｯｸM-PRO</vt:lpstr>
      <vt:lpstr>ＭＳ Ｐゴシック</vt:lpstr>
      <vt:lpstr>Arial</vt:lpstr>
      <vt:lpstr>Calibri</vt:lpstr>
      <vt:lpstr>Times New Roman</vt:lpstr>
      <vt:lpstr>Office ​​テーマ</vt:lpstr>
      <vt:lpstr>PowerPoint プレゼンテーション</vt:lpstr>
      <vt:lpstr>創業支援／まえばし活性化！! 第６回「よろず相談会」申込書</vt:lpstr>
    </vt:vector>
  </TitlesOfParts>
  <Company>国民生活事業本部</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中小企業診断士による</dc:title>
  <dc:creator>日本政策金融公庫 国民生活事業本部</dc:creator>
  <cp:lastModifiedBy>msapo05</cp:lastModifiedBy>
  <cp:revision>187</cp:revision>
  <cp:lastPrinted>2018-10-10T06:44:26Z</cp:lastPrinted>
  <dcterms:created xsi:type="dcterms:W3CDTF">2011-06-01T05:21:00Z</dcterms:created>
  <dcterms:modified xsi:type="dcterms:W3CDTF">2018-10-21T05:44:22Z</dcterms:modified>
</cp:coreProperties>
</file>