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4"/>
  </p:notesMasterIdLst>
  <p:sldIdLst>
    <p:sldId id="256" r:id="rId2"/>
    <p:sldId id="257" r:id="rId3"/>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CC0000"/>
    <a:srgbClr val="CC0066"/>
    <a:srgbClr val="300060"/>
    <a:srgbClr val="AD9CC4"/>
    <a:srgbClr val="385D8A"/>
    <a:srgbClr val="D1A3FF"/>
    <a:srgbClr val="A143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147" autoAdjust="0"/>
  </p:normalViewPr>
  <p:slideViewPr>
    <p:cSldViewPr>
      <p:cViewPr>
        <p:scale>
          <a:sx n="150" d="100"/>
          <a:sy n="150" d="100"/>
        </p:scale>
        <p:origin x="354" y="-4314"/>
      </p:cViewPr>
      <p:guideLst>
        <p:guide orient="horz" pos="2880"/>
        <p:guide pos="216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1B0D60-80CD-4B7D-A402-C7D38C5A56B4}" type="doc">
      <dgm:prSet loTypeId="urn:microsoft.com/office/officeart/2005/8/layout/cycle6" loCatId="cycle" qsTypeId="urn:microsoft.com/office/officeart/2005/8/quickstyle/3d5" qsCatId="3D" csTypeId="urn:microsoft.com/office/officeart/2005/8/colors/accent1_2" csCatId="accent1" phldr="1"/>
      <dgm:spPr>
        <a:scene3d>
          <a:camera prst="obliqueBottomRight" zoom="95000"/>
          <a:lightRig rig="flat" dir="t"/>
        </a:scene3d>
      </dgm:spPr>
      <dgm:t>
        <a:bodyPr/>
        <a:lstStyle/>
        <a:p>
          <a:endParaRPr kumimoji="1" lang="ja-JP" altLang="en-US"/>
        </a:p>
      </dgm:t>
    </dgm:pt>
    <dgm:pt modelId="{35863B4B-FF31-48AD-A68C-C300F9DA4589}">
      <dgm:prSet phldrT="[テキスト]"/>
      <dgm:spPr>
        <a:solidFill>
          <a:srgbClr val="FF6600"/>
        </a:solidFill>
      </dgm:spPr>
      <dgm:t>
        <a:bodyPr/>
        <a:lstStyle/>
        <a:p>
          <a:r>
            <a:rPr kumimoji="1" lang="ja-JP" altLang="en-US" dirty="0" smtClean="0"/>
            <a:t>前橋市役所</a:t>
          </a:r>
          <a:endParaRPr kumimoji="1" lang="ja-JP" altLang="en-US" dirty="0"/>
        </a:p>
      </dgm:t>
    </dgm:pt>
    <dgm:pt modelId="{7F25A535-CF23-4408-A369-AB49EC3CB953}" type="parTrans" cxnId="{C63CDA4A-3696-4289-A2C5-258C9D38006C}">
      <dgm:prSet/>
      <dgm:spPr/>
      <dgm:t>
        <a:bodyPr/>
        <a:lstStyle/>
        <a:p>
          <a:endParaRPr kumimoji="1" lang="ja-JP" altLang="en-US"/>
        </a:p>
      </dgm:t>
    </dgm:pt>
    <dgm:pt modelId="{3C1B66DA-0DD4-4C54-B055-F928C0609E93}" type="sibTrans" cxnId="{C63CDA4A-3696-4289-A2C5-258C9D38006C}">
      <dgm:prSet/>
      <dgm:spPr>
        <a:ln w="12700">
          <a:solidFill>
            <a:srgbClr val="C00000"/>
          </a:solidFill>
        </a:ln>
      </dgm:spPr>
      <dgm:t>
        <a:bodyPr/>
        <a:lstStyle/>
        <a:p>
          <a:endParaRPr kumimoji="1" lang="ja-JP" altLang="en-US"/>
        </a:p>
      </dgm:t>
    </dgm:pt>
    <dgm:pt modelId="{1C3BB8C6-08F8-488B-B36B-586302F53C00}">
      <dgm:prSet phldrT="[テキスト]"/>
      <dgm:spPr>
        <a:solidFill>
          <a:srgbClr val="FF6600"/>
        </a:solidFill>
      </dgm:spPr>
      <dgm:t>
        <a:bodyPr/>
        <a:lstStyle/>
        <a:p>
          <a:r>
            <a:rPr kumimoji="1" lang="ja-JP" altLang="en-US" dirty="0" smtClean="0"/>
            <a:t>日本政策</a:t>
          </a:r>
          <a:endParaRPr kumimoji="1" lang="en-US" altLang="ja-JP" dirty="0" smtClean="0"/>
        </a:p>
        <a:p>
          <a:r>
            <a:rPr kumimoji="1" lang="ja-JP" altLang="en-US" dirty="0" smtClean="0"/>
            <a:t>金融公庫</a:t>
          </a:r>
          <a:endParaRPr kumimoji="1" lang="en-US" altLang="ja-JP" dirty="0" smtClean="0"/>
        </a:p>
      </dgm:t>
    </dgm:pt>
    <dgm:pt modelId="{66B73E55-C6DE-4710-88D2-9B14342211B2}" type="parTrans" cxnId="{54D19F54-654C-4486-8B8C-7A802646A3B5}">
      <dgm:prSet/>
      <dgm:spPr/>
      <dgm:t>
        <a:bodyPr/>
        <a:lstStyle/>
        <a:p>
          <a:endParaRPr kumimoji="1" lang="ja-JP" altLang="en-US"/>
        </a:p>
      </dgm:t>
    </dgm:pt>
    <dgm:pt modelId="{8D9AC852-8B87-4ABD-BC09-9B375CAF12E8}" type="sibTrans" cxnId="{54D19F54-654C-4486-8B8C-7A802646A3B5}">
      <dgm:prSet/>
      <dgm:spPr>
        <a:ln w="12700">
          <a:solidFill>
            <a:srgbClr val="C00000"/>
          </a:solidFill>
        </a:ln>
      </dgm:spPr>
      <dgm:t>
        <a:bodyPr/>
        <a:lstStyle/>
        <a:p>
          <a:endParaRPr kumimoji="1" lang="ja-JP" altLang="en-US"/>
        </a:p>
      </dgm:t>
    </dgm:pt>
    <dgm:pt modelId="{CC07314F-C4EC-4DEB-B59B-AD9E25F0585D}">
      <dgm:prSet phldrT="[テキスト]"/>
      <dgm:spPr>
        <a:solidFill>
          <a:srgbClr val="FF6600"/>
        </a:solidFill>
      </dgm:spPr>
      <dgm:t>
        <a:bodyPr/>
        <a:lstStyle/>
        <a:p>
          <a:r>
            <a:rPr kumimoji="1" lang="ja-JP" altLang="en-US" dirty="0" smtClean="0"/>
            <a:t>群馬県社会労務管理士会</a:t>
          </a:r>
          <a:endParaRPr kumimoji="1" lang="ja-JP" altLang="en-US" dirty="0"/>
        </a:p>
      </dgm:t>
    </dgm:pt>
    <dgm:pt modelId="{6BC1E168-D76F-4CE0-A588-06D6EDF02645}" type="parTrans" cxnId="{43713C42-2AD6-4BD3-BCC2-AB87C25F5AD2}">
      <dgm:prSet/>
      <dgm:spPr/>
      <dgm:t>
        <a:bodyPr/>
        <a:lstStyle/>
        <a:p>
          <a:endParaRPr kumimoji="1" lang="ja-JP" altLang="en-US"/>
        </a:p>
      </dgm:t>
    </dgm:pt>
    <dgm:pt modelId="{9992ED57-384D-4D59-9E64-53189FD046AA}" type="sibTrans" cxnId="{43713C42-2AD6-4BD3-BCC2-AB87C25F5AD2}">
      <dgm:prSet/>
      <dgm:spPr>
        <a:ln w="12700">
          <a:solidFill>
            <a:srgbClr val="C00000"/>
          </a:solidFill>
        </a:ln>
      </dgm:spPr>
      <dgm:t>
        <a:bodyPr/>
        <a:lstStyle/>
        <a:p>
          <a:endParaRPr kumimoji="1" lang="ja-JP" altLang="en-US"/>
        </a:p>
      </dgm:t>
    </dgm:pt>
    <dgm:pt modelId="{6934A477-9B40-4038-8EAA-3680EEF0E771}">
      <dgm:prSet phldrT="[テキスト]"/>
      <dgm:spPr>
        <a:solidFill>
          <a:srgbClr val="FF6600"/>
        </a:solidFill>
      </dgm:spPr>
      <dgm:t>
        <a:bodyPr/>
        <a:lstStyle/>
        <a:p>
          <a:r>
            <a:rPr kumimoji="1" lang="ja-JP" altLang="en-US" dirty="0" smtClean="0"/>
            <a:t>前橋起業支援センター</a:t>
          </a:r>
          <a:endParaRPr kumimoji="1" lang="ja-JP" altLang="en-US" dirty="0"/>
        </a:p>
      </dgm:t>
    </dgm:pt>
    <dgm:pt modelId="{DC3C06C5-96EF-49EC-AF9D-8897410EA819}" type="parTrans" cxnId="{E596329A-CCDB-414D-8FAF-A65DA7356698}">
      <dgm:prSet/>
      <dgm:spPr/>
      <dgm:t>
        <a:bodyPr/>
        <a:lstStyle/>
        <a:p>
          <a:endParaRPr kumimoji="1" lang="ja-JP" altLang="en-US"/>
        </a:p>
      </dgm:t>
    </dgm:pt>
    <dgm:pt modelId="{A2ECC5F2-6D9C-4A72-B9FF-8F51060A8138}" type="sibTrans" cxnId="{E596329A-CCDB-414D-8FAF-A65DA7356698}">
      <dgm:prSet/>
      <dgm:spPr>
        <a:ln w="12700">
          <a:solidFill>
            <a:srgbClr val="C00000"/>
          </a:solidFill>
        </a:ln>
      </dgm:spPr>
      <dgm:t>
        <a:bodyPr/>
        <a:lstStyle/>
        <a:p>
          <a:endParaRPr kumimoji="1" lang="ja-JP" altLang="en-US"/>
        </a:p>
      </dgm:t>
    </dgm:pt>
    <dgm:pt modelId="{1FC1E824-D47B-481A-B314-B3962B3757B3}">
      <dgm:prSet phldrT="[テキスト]"/>
      <dgm:spPr>
        <a:solidFill>
          <a:srgbClr val="FF6600"/>
        </a:solidFill>
      </dgm:spPr>
      <dgm:t>
        <a:bodyPr/>
        <a:lstStyle/>
        <a:p>
          <a:r>
            <a:rPr kumimoji="1" lang="ja-JP" altLang="en-US" dirty="0" smtClean="0"/>
            <a:t>前橋市民活動支援センター</a:t>
          </a:r>
          <a:endParaRPr kumimoji="1" lang="ja-JP" altLang="en-US" dirty="0"/>
        </a:p>
      </dgm:t>
    </dgm:pt>
    <dgm:pt modelId="{C71BE11A-2E69-42A7-AB17-CC0EA35A76E2}" type="parTrans" cxnId="{46427DF9-BADC-4D3C-9A13-B571BE99F877}">
      <dgm:prSet/>
      <dgm:spPr/>
      <dgm:t>
        <a:bodyPr/>
        <a:lstStyle/>
        <a:p>
          <a:endParaRPr kumimoji="1" lang="ja-JP" altLang="en-US"/>
        </a:p>
      </dgm:t>
    </dgm:pt>
    <dgm:pt modelId="{1C116952-EE61-40CB-8A7D-C121874B1458}" type="sibTrans" cxnId="{46427DF9-BADC-4D3C-9A13-B571BE99F877}">
      <dgm:prSet/>
      <dgm:spPr>
        <a:ln w="12700">
          <a:solidFill>
            <a:srgbClr val="C00000"/>
          </a:solidFill>
        </a:ln>
      </dgm:spPr>
      <dgm:t>
        <a:bodyPr/>
        <a:lstStyle/>
        <a:p>
          <a:endParaRPr kumimoji="1" lang="ja-JP" altLang="en-US"/>
        </a:p>
      </dgm:t>
    </dgm:pt>
    <dgm:pt modelId="{10D1872E-4139-40FF-9DFD-89286475A724}">
      <dgm:prSet phldrT="[テキスト]"/>
      <dgm:spPr>
        <a:solidFill>
          <a:srgbClr val="FF6600"/>
        </a:solidFill>
      </dgm:spPr>
      <dgm:t>
        <a:bodyPr/>
        <a:lstStyle/>
        <a:p>
          <a:r>
            <a:rPr kumimoji="1" lang="ja-JP" altLang="en-US" dirty="0" smtClean="0"/>
            <a:t>群馬県信用保証協会</a:t>
          </a:r>
          <a:endParaRPr kumimoji="1" lang="ja-JP" altLang="en-US" dirty="0"/>
        </a:p>
      </dgm:t>
    </dgm:pt>
    <dgm:pt modelId="{6E8856B7-B95F-4DD2-8095-BF9EAA136759}" type="parTrans" cxnId="{072CE6D7-40F8-4229-8AE3-D512509AF3E5}">
      <dgm:prSet/>
      <dgm:spPr/>
      <dgm:t>
        <a:bodyPr/>
        <a:lstStyle/>
        <a:p>
          <a:endParaRPr kumimoji="1" lang="ja-JP" altLang="en-US"/>
        </a:p>
      </dgm:t>
    </dgm:pt>
    <dgm:pt modelId="{C2BFCA3B-F841-42E1-BC4F-9257C0945BF6}" type="sibTrans" cxnId="{072CE6D7-40F8-4229-8AE3-D512509AF3E5}">
      <dgm:prSet/>
      <dgm:spPr>
        <a:ln w="12700">
          <a:solidFill>
            <a:srgbClr val="C00000"/>
          </a:solidFill>
        </a:ln>
      </dgm:spPr>
      <dgm:t>
        <a:bodyPr/>
        <a:lstStyle/>
        <a:p>
          <a:endParaRPr kumimoji="1" lang="ja-JP" altLang="en-US"/>
        </a:p>
      </dgm:t>
    </dgm:pt>
    <dgm:pt modelId="{B08C075F-6DC8-437A-9F8B-DA8D4872CBEA}">
      <dgm:prSet phldrT="[テキスト]"/>
      <dgm:spPr>
        <a:solidFill>
          <a:srgbClr val="FF6600"/>
        </a:solidFill>
      </dgm:spPr>
      <dgm:t>
        <a:bodyPr/>
        <a:lstStyle/>
        <a:p>
          <a:r>
            <a:rPr kumimoji="1" lang="ja-JP" altLang="en-US" dirty="0" smtClean="0"/>
            <a:t>前橋</a:t>
          </a:r>
          <a:endParaRPr kumimoji="1" lang="en-US" altLang="ja-JP" dirty="0" smtClean="0"/>
        </a:p>
        <a:p>
          <a:r>
            <a:rPr kumimoji="1" lang="ja-JP" altLang="en-US" dirty="0" smtClean="0"/>
            <a:t>商工会議所</a:t>
          </a:r>
          <a:endParaRPr kumimoji="1" lang="ja-JP" altLang="en-US" dirty="0"/>
        </a:p>
      </dgm:t>
    </dgm:pt>
    <dgm:pt modelId="{3D91CCD0-0D7E-469D-B0D7-B1693822A363}" type="parTrans" cxnId="{3CD51CB8-2361-4D5B-9053-D2E8DEF2B3C8}">
      <dgm:prSet/>
      <dgm:spPr/>
      <dgm:t>
        <a:bodyPr/>
        <a:lstStyle/>
        <a:p>
          <a:endParaRPr kumimoji="1" lang="ja-JP" altLang="en-US"/>
        </a:p>
      </dgm:t>
    </dgm:pt>
    <dgm:pt modelId="{C5F43888-8C42-461B-8C54-7A712912F637}" type="sibTrans" cxnId="{3CD51CB8-2361-4D5B-9053-D2E8DEF2B3C8}">
      <dgm:prSet/>
      <dgm:spPr>
        <a:ln w="12700">
          <a:solidFill>
            <a:srgbClr val="C00000"/>
          </a:solidFill>
        </a:ln>
      </dgm:spPr>
      <dgm:t>
        <a:bodyPr/>
        <a:lstStyle/>
        <a:p>
          <a:endParaRPr kumimoji="1" lang="ja-JP" altLang="en-US"/>
        </a:p>
      </dgm:t>
    </dgm:pt>
    <dgm:pt modelId="{35B1E9CA-6B07-41E0-9620-358D35D12119}">
      <dgm:prSet phldrT="[テキスト]"/>
      <dgm:spPr>
        <a:solidFill>
          <a:srgbClr val="FF6600"/>
        </a:solidFill>
      </dgm:spPr>
      <dgm:t>
        <a:bodyPr/>
        <a:lstStyle/>
        <a:p>
          <a:r>
            <a:rPr kumimoji="1" lang="ja-JP" altLang="en-US" dirty="0" smtClean="0"/>
            <a:t>前橋東部</a:t>
          </a:r>
          <a:endParaRPr kumimoji="1" lang="en-US" altLang="ja-JP" dirty="0" smtClean="0"/>
        </a:p>
        <a:p>
          <a:r>
            <a:rPr kumimoji="1" lang="ja-JP" altLang="en-US" dirty="0" smtClean="0"/>
            <a:t>商工会</a:t>
          </a:r>
          <a:endParaRPr kumimoji="1" lang="ja-JP" altLang="en-US" dirty="0"/>
        </a:p>
      </dgm:t>
    </dgm:pt>
    <dgm:pt modelId="{76CDD693-E586-480B-A4C3-A021DCD06BFE}" type="parTrans" cxnId="{485341E2-D792-4A5C-A6DD-BF9D2782C748}">
      <dgm:prSet/>
      <dgm:spPr/>
      <dgm:t>
        <a:bodyPr/>
        <a:lstStyle/>
        <a:p>
          <a:endParaRPr kumimoji="1" lang="ja-JP" altLang="en-US"/>
        </a:p>
      </dgm:t>
    </dgm:pt>
    <dgm:pt modelId="{80B63F6A-1181-4A74-ABB9-5FE69A719B8A}" type="sibTrans" cxnId="{485341E2-D792-4A5C-A6DD-BF9D2782C748}">
      <dgm:prSet/>
      <dgm:spPr>
        <a:ln w="12700">
          <a:solidFill>
            <a:srgbClr val="C00000"/>
          </a:solidFill>
        </a:ln>
      </dgm:spPr>
      <dgm:t>
        <a:bodyPr/>
        <a:lstStyle/>
        <a:p>
          <a:endParaRPr kumimoji="1" lang="ja-JP" altLang="en-US"/>
        </a:p>
      </dgm:t>
    </dgm:pt>
    <dgm:pt modelId="{87381CB4-FA20-4CA6-B216-B805A29733FE}">
      <dgm:prSet phldrT="[テキスト]"/>
      <dgm:spPr>
        <a:solidFill>
          <a:srgbClr val="FF6600"/>
        </a:solidFill>
      </dgm:spPr>
      <dgm:t>
        <a:bodyPr/>
        <a:lstStyle/>
        <a:p>
          <a:r>
            <a:rPr kumimoji="1" lang="ja-JP" altLang="en-US" dirty="0" smtClean="0"/>
            <a:t>富士見</a:t>
          </a:r>
          <a:endParaRPr kumimoji="1" lang="en-US" altLang="ja-JP" dirty="0" smtClean="0"/>
        </a:p>
        <a:p>
          <a:r>
            <a:rPr kumimoji="1" lang="ja-JP" altLang="en-US" dirty="0" smtClean="0"/>
            <a:t>商工会</a:t>
          </a:r>
          <a:endParaRPr kumimoji="1" lang="ja-JP" altLang="en-US" dirty="0"/>
        </a:p>
      </dgm:t>
    </dgm:pt>
    <dgm:pt modelId="{DCC14E1D-5FE7-40E5-92A6-65C86FD195F2}" type="parTrans" cxnId="{538E5841-9DD2-4153-9B03-98B7E11FC947}">
      <dgm:prSet/>
      <dgm:spPr/>
      <dgm:t>
        <a:bodyPr/>
        <a:lstStyle/>
        <a:p>
          <a:endParaRPr kumimoji="1" lang="ja-JP" altLang="en-US"/>
        </a:p>
      </dgm:t>
    </dgm:pt>
    <dgm:pt modelId="{816B1E42-0468-4052-A74C-8F608630DE2E}" type="sibTrans" cxnId="{538E5841-9DD2-4153-9B03-98B7E11FC947}">
      <dgm:prSet/>
      <dgm:spPr>
        <a:ln w="12700">
          <a:solidFill>
            <a:srgbClr val="C00000"/>
          </a:solidFill>
        </a:ln>
      </dgm:spPr>
      <dgm:t>
        <a:bodyPr/>
        <a:lstStyle/>
        <a:p>
          <a:endParaRPr kumimoji="1" lang="ja-JP" altLang="en-US"/>
        </a:p>
      </dgm:t>
    </dgm:pt>
    <dgm:pt modelId="{34443658-29D7-48E6-BFA2-7B401B0097C3}">
      <dgm:prSet phldrT="[テキスト]"/>
      <dgm:spPr>
        <a:solidFill>
          <a:srgbClr val="FF6600"/>
        </a:solidFill>
      </dgm:spPr>
      <dgm:t>
        <a:bodyPr/>
        <a:lstStyle/>
        <a:p>
          <a:r>
            <a:rPr kumimoji="1" lang="ja-JP" altLang="en-US" dirty="0" smtClean="0"/>
            <a:t>群馬県中小企業診断士協会</a:t>
          </a:r>
          <a:endParaRPr kumimoji="1" lang="ja-JP" altLang="en-US" dirty="0"/>
        </a:p>
      </dgm:t>
    </dgm:pt>
    <dgm:pt modelId="{66724344-34F4-4CDF-924D-4302488EDB69}" type="parTrans" cxnId="{FF9184FE-60FF-4842-BC98-7F5A9570533C}">
      <dgm:prSet/>
      <dgm:spPr/>
      <dgm:t>
        <a:bodyPr/>
        <a:lstStyle/>
        <a:p>
          <a:endParaRPr kumimoji="1" lang="ja-JP" altLang="en-US"/>
        </a:p>
      </dgm:t>
    </dgm:pt>
    <dgm:pt modelId="{5DE27ED7-A190-4EC3-B65A-8BF54D13B7F1}" type="sibTrans" cxnId="{FF9184FE-60FF-4842-BC98-7F5A9570533C}">
      <dgm:prSet/>
      <dgm:spPr>
        <a:ln w="12700">
          <a:solidFill>
            <a:srgbClr val="C00000"/>
          </a:solidFill>
        </a:ln>
      </dgm:spPr>
      <dgm:t>
        <a:bodyPr/>
        <a:lstStyle/>
        <a:p>
          <a:endParaRPr kumimoji="1" lang="ja-JP" altLang="en-US"/>
        </a:p>
      </dgm:t>
    </dgm:pt>
    <dgm:pt modelId="{79589937-1FB0-4E61-A1AE-3F8FAA85306B}">
      <dgm:prSet phldrT="[テキスト]"/>
      <dgm:spPr>
        <a:solidFill>
          <a:srgbClr val="FF6600"/>
        </a:solidFill>
      </dgm:spPr>
      <dgm:t>
        <a:bodyPr/>
        <a:lstStyle/>
        <a:p>
          <a:r>
            <a:rPr kumimoji="1" lang="ja-JP" altLang="en-US" dirty="0" smtClean="0"/>
            <a:t>関東信越</a:t>
          </a:r>
          <a:endParaRPr kumimoji="1" lang="en-US" altLang="ja-JP" dirty="0" smtClean="0"/>
        </a:p>
        <a:p>
          <a:r>
            <a:rPr kumimoji="1" lang="ja-JP" altLang="en-US" dirty="0" smtClean="0"/>
            <a:t>税理士会</a:t>
          </a:r>
          <a:endParaRPr kumimoji="1" lang="ja-JP" altLang="en-US" dirty="0"/>
        </a:p>
      </dgm:t>
    </dgm:pt>
    <dgm:pt modelId="{33BC6E2C-4F58-4B3B-9848-18A8E7A09057}" type="parTrans" cxnId="{1DE054F9-1A8B-4EF5-92A6-60739CBFE08A}">
      <dgm:prSet/>
      <dgm:spPr/>
      <dgm:t>
        <a:bodyPr/>
        <a:lstStyle/>
        <a:p>
          <a:endParaRPr kumimoji="1" lang="ja-JP" altLang="en-US"/>
        </a:p>
      </dgm:t>
    </dgm:pt>
    <dgm:pt modelId="{C83B976C-45D3-4DFB-BDAB-3980E067A823}" type="sibTrans" cxnId="{1DE054F9-1A8B-4EF5-92A6-60739CBFE08A}">
      <dgm:prSet/>
      <dgm:spPr>
        <a:ln w="12700">
          <a:solidFill>
            <a:srgbClr val="C00000"/>
          </a:solidFill>
        </a:ln>
      </dgm:spPr>
      <dgm:t>
        <a:bodyPr/>
        <a:lstStyle/>
        <a:p>
          <a:endParaRPr kumimoji="1" lang="ja-JP" altLang="en-US"/>
        </a:p>
      </dgm:t>
    </dgm:pt>
    <dgm:pt modelId="{227B81F8-0200-4283-84A9-AD7062B1260D}">
      <dgm:prSet phldrT="[テキスト]"/>
      <dgm:spPr>
        <a:solidFill>
          <a:srgbClr val="FF6600"/>
        </a:solidFill>
      </dgm:spPr>
      <dgm:t>
        <a:bodyPr/>
        <a:lstStyle/>
        <a:p>
          <a:r>
            <a:rPr kumimoji="1" lang="ja-JP" altLang="en-US" dirty="0" smtClean="0"/>
            <a:t>群馬県行政書士会</a:t>
          </a:r>
          <a:endParaRPr kumimoji="1" lang="en-US" altLang="ja-JP" dirty="0" smtClean="0"/>
        </a:p>
      </dgm:t>
    </dgm:pt>
    <dgm:pt modelId="{FAC78929-31B5-47D6-BE4D-40116E22C746}" type="parTrans" cxnId="{A9919D0A-C18E-4B2B-BFE1-694173064F06}">
      <dgm:prSet/>
      <dgm:spPr/>
      <dgm:t>
        <a:bodyPr/>
        <a:lstStyle/>
        <a:p>
          <a:endParaRPr kumimoji="1" lang="ja-JP" altLang="en-US"/>
        </a:p>
      </dgm:t>
    </dgm:pt>
    <dgm:pt modelId="{C55414DC-E0BF-4089-9E38-77A214A26805}" type="sibTrans" cxnId="{A9919D0A-C18E-4B2B-BFE1-694173064F06}">
      <dgm:prSet/>
      <dgm:spPr>
        <a:ln w="12700">
          <a:solidFill>
            <a:srgbClr val="C00000"/>
          </a:solidFill>
        </a:ln>
      </dgm:spPr>
      <dgm:t>
        <a:bodyPr/>
        <a:lstStyle/>
        <a:p>
          <a:endParaRPr kumimoji="1" lang="ja-JP" altLang="en-US"/>
        </a:p>
      </dgm:t>
    </dgm:pt>
    <dgm:pt modelId="{A05D7D3B-3D5B-4165-B94C-C419C646B4CD}" type="pres">
      <dgm:prSet presAssocID="{6F1B0D60-80CD-4B7D-A402-C7D38C5A56B4}" presName="cycle" presStyleCnt="0">
        <dgm:presLayoutVars>
          <dgm:dir/>
          <dgm:resizeHandles val="exact"/>
        </dgm:presLayoutVars>
      </dgm:prSet>
      <dgm:spPr/>
      <dgm:t>
        <a:bodyPr/>
        <a:lstStyle/>
        <a:p>
          <a:endParaRPr kumimoji="1" lang="ja-JP" altLang="en-US"/>
        </a:p>
      </dgm:t>
    </dgm:pt>
    <dgm:pt modelId="{4A3452E1-AA9D-48E5-9130-01FE7322FC51}" type="pres">
      <dgm:prSet presAssocID="{35863B4B-FF31-48AD-A68C-C300F9DA4589}" presName="node" presStyleLbl="node1" presStyleIdx="0" presStyleCnt="12">
        <dgm:presLayoutVars>
          <dgm:bulletEnabled val="1"/>
        </dgm:presLayoutVars>
      </dgm:prSet>
      <dgm:spPr/>
      <dgm:t>
        <a:bodyPr/>
        <a:lstStyle/>
        <a:p>
          <a:endParaRPr kumimoji="1" lang="ja-JP" altLang="en-US"/>
        </a:p>
      </dgm:t>
    </dgm:pt>
    <dgm:pt modelId="{1BFE03B8-E635-4048-AC2E-A3E2A646D94B}" type="pres">
      <dgm:prSet presAssocID="{35863B4B-FF31-48AD-A68C-C300F9DA4589}" presName="spNode" presStyleCnt="0"/>
      <dgm:spPr/>
    </dgm:pt>
    <dgm:pt modelId="{2FD5D9E7-4248-4400-AA85-567FFC0E748A}" type="pres">
      <dgm:prSet presAssocID="{3C1B66DA-0DD4-4C54-B055-F928C0609E93}" presName="sibTrans" presStyleLbl="sibTrans1D1" presStyleIdx="0" presStyleCnt="12"/>
      <dgm:spPr/>
      <dgm:t>
        <a:bodyPr/>
        <a:lstStyle/>
        <a:p>
          <a:endParaRPr kumimoji="1" lang="ja-JP" altLang="en-US"/>
        </a:p>
      </dgm:t>
    </dgm:pt>
    <dgm:pt modelId="{40B5ECB3-5C68-4E22-A148-35597DBB399A}" type="pres">
      <dgm:prSet presAssocID="{1C3BB8C6-08F8-488B-B36B-586302F53C00}" presName="node" presStyleLbl="node1" presStyleIdx="1" presStyleCnt="12">
        <dgm:presLayoutVars>
          <dgm:bulletEnabled val="1"/>
        </dgm:presLayoutVars>
      </dgm:prSet>
      <dgm:spPr/>
      <dgm:t>
        <a:bodyPr/>
        <a:lstStyle/>
        <a:p>
          <a:endParaRPr kumimoji="1" lang="ja-JP" altLang="en-US"/>
        </a:p>
      </dgm:t>
    </dgm:pt>
    <dgm:pt modelId="{3514746E-2FAD-4B7D-ABA3-5B40EEAC03C7}" type="pres">
      <dgm:prSet presAssocID="{1C3BB8C6-08F8-488B-B36B-586302F53C00}" presName="spNode" presStyleCnt="0"/>
      <dgm:spPr/>
    </dgm:pt>
    <dgm:pt modelId="{63F666E8-8056-446B-B84B-76A47DA4F227}" type="pres">
      <dgm:prSet presAssocID="{8D9AC852-8B87-4ABD-BC09-9B375CAF12E8}" presName="sibTrans" presStyleLbl="sibTrans1D1" presStyleIdx="1" presStyleCnt="12"/>
      <dgm:spPr/>
      <dgm:t>
        <a:bodyPr/>
        <a:lstStyle/>
        <a:p>
          <a:endParaRPr kumimoji="1" lang="ja-JP" altLang="en-US"/>
        </a:p>
      </dgm:t>
    </dgm:pt>
    <dgm:pt modelId="{839E99FF-3E59-41E2-8FE4-FA3D11F50DC0}" type="pres">
      <dgm:prSet presAssocID="{10D1872E-4139-40FF-9DFD-89286475A724}" presName="node" presStyleLbl="node1" presStyleIdx="2" presStyleCnt="12">
        <dgm:presLayoutVars>
          <dgm:bulletEnabled val="1"/>
        </dgm:presLayoutVars>
      </dgm:prSet>
      <dgm:spPr/>
      <dgm:t>
        <a:bodyPr/>
        <a:lstStyle/>
        <a:p>
          <a:endParaRPr kumimoji="1" lang="ja-JP" altLang="en-US"/>
        </a:p>
      </dgm:t>
    </dgm:pt>
    <dgm:pt modelId="{30B5E384-C600-4615-A761-79F8BCF891EC}" type="pres">
      <dgm:prSet presAssocID="{10D1872E-4139-40FF-9DFD-89286475A724}" presName="spNode" presStyleCnt="0"/>
      <dgm:spPr/>
    </dgm:pt>
    <dgm:pt modelId="{F3F39B75-0329-4F4B-818D-788B33477F54}" type="pres">
      <dgm:prSet presAssocID="{C2BFCA3B-F841-42E1-BC4F-9257C0945BF6}" presName="sibTrans" presStyleLbl="sibTrans1D1" presStyleIdx="2" presStyleCnt="12"/>
      <dgm:spPr/>
      <dgm:t>
        <a:bodyPr/>
        <a:lstStyle/>
        <a:p>
          <a:endParaRPr kumimoji="1" lang="ja-JP" altLang="en-US"/>
        </a:p>
      </dgm:t>
    </dgm:pt>
    <dgm:pt modelId="{B6D00245-1509-48C0-8058-99742BC06DAE}" type="pres">
      <dgm:prSet presAssocID="{B08C075F-6DC8-437A-9F8B-DA8D4872CBEA}" presName="node" presStyleLbl="node1" presStyleIdx="3" presStyleCnt="12">
        <dgm:presLayoutVars>
          <dgm:bulletEnabled val="1"/>
        </dgm:presLayoutVars>
      </dgm:prSet>
      <dgm:spPr/>
      <dgm:t>
        <a:bodyPr/>
        <a:lstStyle/>
        <a:p>
          <a:endParaRPr kumimoji="1" lang="ja-JP" altLang="en-US"/>
        </a:p>
      </dgm:t>
    </dgm:pt>
    <dgm:pt modelId="{588B190E-E37B-4E14-A593-B5814746D05D}" type="pres">
      <dgm:prSet presAssocID="{B08C075F-6DC8-437A-9F8B-DA8D4872CBEA}" presName="spNode" presStyleCnt="0"/>
      <dgm:spPr/>
    </dgm:pt>
    <dgm:pt modelId="{46192997-336C-4C7B-8B9A-00530DB65083}" type="pres">
      <dgm:prSet presAssocID="{C5F43888-8C42-461B-8C54-7A712912F637}" presName="sibTrans" presStyleLbl="sibTrans1D1" presStyleIdx="3" presStyleCnt="12"/>
      <dgm:spPr/>
      <dgm:t>
        <a:bodyPr/>
        <a:lstStyle/>
        <a:p>
          <a:endParaRPr kumimoji="1" lang="ja-JP" altLang="en-US"/>
        </a:p>
      </dgm:t>
    </dgm:pt>
    <dgm:pt modelId="{839D2350-3B44-4C69-A4D3-C6722708C61F}" type="pres">
      <dgm:prSet presAssocID="{35B1E9CA-6B07-41E0-9620-358D35D12119}" presName="node" presStyleLbl="node1" presStyleIdx="4" presStyleCnt="12">
        <dgm:presLayoutVars>
          <dgm:bulletEnabled val="1"/>
        </dgm:presLayoutVars>
      </dgm:prSet>
      <dgm:spPr/>
      <dgm:t>
        <a:bodyPr/>
        <a:lstStyle/>
        <a:p>
          <a:endParaRPr kumimoji="1" lang="ja-JP" altLang="en-US"/>
        </a:p>
      </dgm:t>
    </dgm:pt>
    <dgm:pt modelId="{7FB78619-4F3E-4393-9A0F-FBD33D9B6778}" type="pres">
      <dgm:prSet presAssocID="{35B1E9CA-6B07-41E0-9620-358D35D12119}" presName="spNode" presStyleCnt="0"/>
      <dgm:spPr/>
    </dgm:pt>
    <dgm:pt modelId="{65F1FCDF-B9EE-4148-9F1F-2735D7D7029E}" type="pres">
      <dgm:prSet presAssocID="{80B63F6A-1181-4A74-ABB9-5FE69A719B8A}" presName="sibTrans" presStyleLbl="sibTrans1D1" presStyleIdx="4" presStyleCnt="12"/>
      <dgm:spPr/>
      <dgm:t>
        <a:bodyPr/>
        <a:lstStyle/>
        <a:p>
          <a:endParaRPr kumimoji="1" lang="ja-JP" altLang="en-US"/>
        </a:p>
      </dgm:t>
    </dgm:pt>
    <dgm:pt modelId="{73E7F620-66E4-477A-94D4-9C84CAA2A2E1}" type="pres">
      <dgm:prSet presAssocID="{87381CB4-FA20-4CA6-B216-B805A29733FE}" presName="node" presStyleLbl="node1" presStyleIdx="5" presStyleCnt="12">
        <dgm:presLayoutVars>
          <dgm:bulletEnabled val="1"/>
        </dgm:presLayoutVars>
      </dgm:prSet>
      <dgm:spPr/>
      <dgm:t>
        <a:bodyPr/>
        <a:lstStyle/>
        <a:p>
          <a:endParaRPr kumimoji="1" lang="ja-JP" altLang="en-US"/>
        </a:p>
      </dgm:t>
    </dgm:pt>
    <dgm:pt modelId="{B958950F-1B2C-4317-A829-F746D4FE4998}" type="pres">
      <dgm:prSet presAssocID="{87381CB4-FA20-4CA6-B216-B805A29733FE}" presName="spNode" presStyleCnt="0"/>
      <dgm:spPr/>
    </dgm:pt>
    <dgm:pt modelId="{46F15E92-8FAB-4778-82DF-8A5C0624D664}" type="pres">
      <dgm:prSet presAssocID="{816B1E42-0468-4052-A74C-8F608630DE2E}" presName="sibTrans" presStyleLbl="sibTrans1D1" presStyleIdx="5" presStyleCnt="12"/>
      <dgm:spPr/>
      <dgm:t>
        <a:bodyPr/>
        <a:lstStyle/>
        <a:p>
          <a:endParaRPr kumimoji="1" lang="ja-JP" altLang="en-US"/>
        </a:p>
      </dgm:t>
    </dgm:pt>
    <dgm:pt modelId="{792AA698-FE0C-4FC5-87E3-F082156E84E8}" type="pres">
      <dgm:prSet presAssocID="{34443658-29D7-48E6-BFA2-7B401B0097C3}" presName="node" presStyleLbl="node1" presStyleIdx="6" presStyleCnt="12">
        <dgm:presLayoutVars>
          <dgm:bulletEnabled val="1"/>
        </dgm:presLayoutVars>
      </dgm:prSet>
      <dgm:spPr/>
      <dgm:t>
        <a:bodyPr/>
        <a:lstStyle/>
        <a:p>
          <a:endParaRPr kumimoji="1" lang="ja-JP" altLang="en-US"/>
        </a:p>
      </dgm:t>
    </dgm:pt>
    <dgm:pt modelId="{A9867E74-CD40-458C-8615-8CE392EA646B}" type="pres">
      <dgm:prSet presAssocID="{34443658-29D7-48E6-BFA2-7B401B0097C3}" presName="spNode" presStyleCnt="0"/>
      <dgm:spPr/>
    </dgm:pt>
    <dgm:pt modelId="{773B3212-3DF6-4FA1-AC1C-571C1C435140}" type="pres">
      <dgm:prSet presAssocID="{5DE27ED7-A190-4EC3-B65A-8BF54D13B7F1}" presName="sibTrans" presStyleLbl="sibTrans1D1" presStyleIdx="6" presStyleCnt="12"/>
      <dgm:spPr/>
      <dgm:t>
        <a:bodyPr/>
        <a:lstStyle/>
        <a:p>
          <a:endParaRPr kumimoji="1" lang="ja-JP" altLang="en-US"/>
        </a:p>
      </dgm:t>
    </dgm:pt>
    <dgm:pt modelId="{9C3CE626-1961-47A3-8086-25A472607D17}" type="pres">
      <dgm:prSet presAssocID="{79589937-1FB0-4E61-A1AE-3F8FAA85306B}" presName="node" presStyleLbl="node1" presStyleIdx="7" presStyleCnt="12">
        <dgm:presLayoutVars>
          <dgm:bulletEnabled val="1"/>
        </dgm:presLayoutVars>
      </dgm:prSet>
      <dgm:spPr/>
      <dgm:t>
        <a:bodyPr/>
        <a:lstStyle/>
        <a:p>
          <a:endParaRPr kumimoji="1" lang="ja-JP" altLang="en-US"/>
        </a:p>
      </dgm:t>
    </dgm:pt>
    <dgm:pt modelId="{1C06545A-A735-4D46-8C31-72DE42582388}" type="pres">
      <dgm:prSet presAssocID="{79589937-1FB0-4E61-A1AE-3F8FAA85306B}" presName="spNode" presStyleCnt="0"/>
      <dgm:spPr/>
    </dgm:pt>
    <dgm:pt modelId="{69893393-253B-49E0-AAF8-5012310544BA}" type="pres">
      <dgm:prSet presAssocID="{C83B976C-45D3-4DFB-BDAB-3980E067A823}" presName="sibTrans" presStyleLbl="sibTrans1D1" presStyleIdx="7" presStyleCnt="12"/>
      <dgm:spPr/>
      <dgm:t>
        <a:bodyPr/>
        <a:lstStyle/>
        <a:p>
          <a:endParaRPr kumimoji="1" lang="ja-JP" altLang="en-US"/>
        </a:p>
      </dgm:t>
    </dgm:pt>
    <dgm:pt modelId="{C7B48FE7-1CEB-401E-8971-F67C65098C6D}" type="pres">
      <dgm:prSet presAssocID="{227B81F8-0200-4283-84A9-AD7062B1260D}" presName="node" presStyleLbl="node1" presStyleIdx="8" presStyleCnt="12">
        <dgm:presLayoutVars>
          <dgm:bulletEnabled val="1"/>
        </dgm:presLayoutVars>
      </dgm:prSet>
      <dgm:spPr/>
      <dgm:t>
        <a:bodyPr/>
        <a:lstStyle/>
        <a:p>
          <a:endParaRPr kumimoji="1" lang="ja-JP" altLang="en-US"/>
        </a:p>
      </dgm:t>
    </dgm:pt>
    <dgm:pt modelId="{A778A172-AF08-4A4C-9FFD-9D7D6CBBAA8B}" type="pres">
      <dgm:prSet presAssocID="{227B81F8-0200-4283-84A9-AD7062B1260D}" presName="spNode" presStyleCnt="0"/>
      <dgm:spPr/>
    </dgm:pt>
    <dgm:pt modelId="{76CBBD66-B6C8-42A4-A644-049D918B779C}" type="pres">
      <dgm:prSet presAssocID="{C55414DC-E0BF-4089-9E38-77A214A26805}" presName="sibTrans" presStyleLbl="sibTrans1D1" presStyleIdx="8" presStyleCnt="12"/>
      <dgm:spPr/>
      <dgm:t>
        <a:bodyPr/>
        <a:lstStyle/>
        <a:p>
          <a:endParaRPr kumimoji="1" lang="ja-JP" altLang="en-US"/>
        </a:p>
      </dgm:t>
    </dgm:pt>
    <dgm:pt modelId="{BE2FDEAD-32A2-4934-991A-86D55D1FA853}" type="pres">
      <dgm:prSet presAssocID="{CC07314F-C4EC-4DEB-B59B-AD9E25F0585D}" presName="node" presStyleLbl="node1" presStyleIdx="9" presStyleCnt="12">
        <dgm:presLayoutVars>
          <dgm:bulletEnabled val="1"/>
        </dgm:presLayoutVars>
      </dgm:prSet>
      <dgm:spPr/>
      <dgm:t>
        <a:bodyPr/>
        <a:lstStyle/>
        <a:p>
          <a:endParaRPr kumimoji="1" lang="ja-JP" altLang="en-US"/>
        </a:p>
      </dgm:t>
    </dgm:pt>
    <dgm:pt modelId="{2DAD485E-ABA6-4E6C-B4AD-12195BE76B29}" type="pres">
      <dgm:prSet presAssocID="{CC07314F-C4EC-4DEB-B59B-AD9E25F0585D}" presName="spNode" presStyleCnt="0"/>
      <dgm:spPr/>
    </dgm:pt>
    <dgm:pt modelId="{AEF6D8CF-5F7D-4BEC-8856-9B737885B9F8}" type="pres">
      <dgm:prSet presAssocID="{9992ED57-384D-4D59-9E64-53189FD046AA}" presName="sibTrans" presStyleLbl="sibTrans1D1" presStyleIdx="9" presStyleCnt="12"/>
      <dgm:spPr/>
      <dgm:t>
        <a:bodyPr/>
        <a:lstStyle/>
        <a:p>
          <a:endParaRPr kumimoji="1" lang="ja-JP" altLang="en-US"/>
        </a:p>
      </dgm:t>
    </dgm:pt>
    <dgm:pt modelId="{ECCA7F00-1F7E-47DE-93BE-063F166AFB28}" type="pres">
      <dgm:prSet presAssocID="{6934A477-9B40-4038-8EAA-3680EEF0E771}" presName="node" presStyleLbl="node1" presStyleIdx="10" presStyleCnt="12">
        <dgm:presLayoutVars>
          <dgm:bulletEnabled val="1"/>
        </dgm:presLayoutVars>
      </dgm:prSet>
      <dgm:spPr/>
      <dgm:t>
        <a:bodyPr/>
        <a:lstStyle/>
        <a:p>
          <a:endParaRPr kumimoji="1" lang="ja-JP" altLang="en-US"/>
        </a:p>
      </dgm:t>
    </dgm:pt>
    <dgm:pt modelId="{76CDFDC4-4005-4F46-B04C-A66BB9AC7EDA}" type="pres">
      <dgm:prSet presAssocID="{6934A477-9B40-4038-8EAA-3680EEF0E771}" presName="spNode" presStyleCnt="0"/>
      <dgm:spPr/>
    </dgm:pt>
    <dgm:pt modelId="{ED4ECF13-2680-4C37-8AE3-109A351145A3}" type="pres">
      <dgm:prSet presAssocID="{A2ECC5F2-6D9C-4A72-B9FF-8F51060A8138}" presName="sibTrans" presStyleLbl="sibTrans1D1" presStyleIdx="10" presStyleCnt="12"/>
      <dgm:spPr/>
      <dgm:t>
        <a:bodyPr/>
        <a:lstStyle/>
        <a:p>
          <a:endParaRPr kumimoji="1" lang="ja-JP" altLang="en-US"/>
        </a:p>
      </dgm:t>
    </dgm:pt>
    <dgm:pt modelId="{E1C2FD3D-62EC-4D00-9D46-DDCE5387F33A}" type="pres">
      <dgm:prSet presAssocID="{1FC1E824-D47B-481A-B314-B3962B3757B3}" presName="node" presStyleLbl="node1" presStyleIdx="11" presStyleCnt="12">
        <dgm:presLayoutVars>
          <dgm:bulletEnabled val="1"/>
        </dgm:presLayoutVars>
      </dgm:prSet>
      <dgm:spPr/>
      <dgm:t>
        <a:bodyPr/>
        <a:lstStyle/>
        <a:p>
          <a:endParaRPr kumimoji="1" lang="ja-JP" altLang="en-US"/>
        </a:p>
      </dgm:t>
    </dgm:pt>
    <dgm:pt modelId="{BFCE4BB3-B070-4FDC-A5FE-091442F37B2D}" type="pres">
      <dgm:prSet presAssocID="{1FC1E824-D47B-481A-B314-B3962B3757B3}" presName="spNode" presStyleCnt="0"/>
      <dgm:spPr/>
    </dgm:pt>
    <dgm:pt modelId="{9BDDA9FC-94AF-48E3-8E17-A07F96FB94A0}" type="pres">
      <dgm:prSet presAssocID="{1C116952-EE61-40CB-8A7D-C121874B1458}" presName="sibTrans" presStyleLbl="sibTrans1D1" presStyleIdx="11" presStyleCnt="12"/>
      <dgm:spPr/>
      <dgm:t>
        <a:bodyPr/>
        <a:lstStyle/>
        <a:p>
          <a:endParaRPr kumimoji="1" lang="ja-JP" altLang="en-US"/>
        </a:p>
      </dgm:t>
    </dgm:pt>
  </dgm:ptLst>
  <dgm:cxnLst>
    <dgm:cxn modelId="{1DE054F9-1A8B-4EF5-92A6-60739CBFE08A}" srcId="{6F1B0D60-80CD-4B7D-A402-C7D38C5A56B4}" destId="{79589937-1FB0-4E61-A1AE-3F8FAA85306B}" srcOrd="7" destOrd="0" parTransId="{33BC6E2C-4F58-4B3B-9848-18A8E7A09057}" sibTransId="{C83B976C-45D3-4DFB-BDAB-3980E067A823}"/>
    <dgm:cxn modelId="{E596329A-CCDB-414D-8FAF-A65DA7356698}" srcId="{6F1B0D60-80CD-4B7D-A402-C7D38C5A56B4}" destId="{6934A477-9B40-4038-8EAA-3680EEF0E771}" srcOrd="10" destOrd="0" parTransId="{DC3C06C5-96EF-49EC-AF9D-8897410EA819}" sibTransId="{A2ECC5F2-6D9C-4A72-B9FF-8F51060A8138}"/>
    <dgm:cxn modelId="{DBF986A2-443C-4680-B7CC-D9E9F5F501CC}" type="presOf" srcId="{C2BFCA3B-F841-42E1-BC4F-9257C0945BF6}" destId="{F3F39B75-0329-4F4B-818D-788B33477F54}" srcOrd="0" destOrd="0" presId="urn:microsoft.com/office/officeart/2005/8/layout/cycle6"/>
    <dgm:cxn modelId="{89ED7412-04BA-4038-A40D-F442B485881D}" type="presOf" srcId="{5DE27ED7-A190-4EC3-B65A-8BF54D13B7F1}" destId="{773B3212-3DF6-4FA1-AC1C-571C1C435140}" srcOrd="0" destOrd="0" presId="urn:microsoft.com/office/officeart/2005/8/layout/cycle6"/>
    <dgm:cxn modelId="{46427DF9-BADC-4D3C-9A13-B571BE99F877}" srcId="{6F1B0D60-80CD-4B7D-A402-C7D38C5A56B4}" destId="{1FC1E824-D47B-481A-B314-B3962B3757B3}" srcOrd="11" destOrd="0" parTransId="{C71BE11A-2E69-42A7-AB17-CC0EA35A76E2}" sibTransId="{1C116952-EE61-40CB-8A7D-C121874B1458}"/>
    <dgm:cxn modelId="{F440399B-C39D-449F-A1A2-2D04C3D22E26}" type="presOf" srcId="{9992ED57-384D-4D59-9E64-53189FD046AA}" destId="{AEF6D8CF-5F7D-4BEC-8856-9B737885B9F8}" srcOrd="0" destOrd="0" presId="urn:microsoft.com/office/officeart/2005/8/layout/cycle6"/>
    <dgm:cxn modelId="{538E5841-9DD2-4153-9B03-98B7E11FC947}" srcId="{6F1B0D60-80CD-4B7D-A402-C7D38C5A56B4}" destId="{87381CB4-FA20-4CA6-B216-B805A29733FE}" srcOrd="5" destOrd="0" parTransId="{DCC14E1D-5FE7-40E5-92A6-65C86FD195F2}" sibTransId="{816B1E42-0468-4052-A74C-8F608630DE2E}"/>
    <dgm:cxn modelId="{54D19F54-654C-4486-8B8C-7A802646A3B5}" srcId="{6F1B0D60-80CD-4B7D-A402-C7D38C5A56B4}" destId="{1C3BB8C6-08F8-488B-B36B-586302F53C00}" srcOrd="1" destOrd="0" parTransId="{66B73E55-C6DE-4710-88D2-9B14342211B2}" sibTransId="{8D9AC852-8B87-4ABD-BC09-9B375CAF12E8}"/>
    <dgm:cxn modelId="{5DF7EE44-8982-4577-BEC8-2CEBBFDC98C2}" type="presOf" srcId="{A2ECC5F2-6D9C-4A72-B9FF-8F51060A8138}" destId="{ED4ECF13-2680-4C37-8AE3-109A351145A3}" srcOrd="0" destOrd="0" presId="urn:microsoft.com/office/officeart/2005/8/layout/cycle6"/>
    <dgm:cxn modelId="{FA4A0683-751E-4D1C-83E3-33C6011C119F}" type="presOf" srcId="{C5F43888-8C42-461B-8C54-7A712912F637}" destId="{46192997-336C-4C7B-8B9A-00530DB65083}" srcOrd="0" destOrd="0" presId="urn:microsoft.com/office/officeart/2005/8/layout/cycle6"/>
    <dgm:cxn modelId="{F74AA144-23D3-414B-BC80-11245F112F8B}" type="presOf" srcId="{B08C075F-6DC8-437A-9F8B-DA8D4872CBEA}" destId="{B6D00245-1509-48C0-8058-99742BC06DAE}" srcOrd="0" destOrd="0" presId="urn:microsoft.com/office/officeart/2005/8/layout/cycle6"/>
    <dgm:cxn modelId="{62BA9D06-F16D-4FAB-A28A-F0B9D41736DC}" type="presOf" srcId="{6F1B0D60-80CD-4B7D-A402-C7D38C5A56B4}" destId="{A05D7D3B-3D5B-4165-B94C-C419C646B4CD}" srcOrd="0" destOrd="0" presId="urn:microsoft.com/office/officeart/2005/8/layout/cycle6"/>
    <dgm:cxn modelId="{521E7365-45B7-4D20-A800-F20F992BBCBF}" type="presOf" srcId="{79589937-1FB0-4E61-A1AE-3F8FAA85306B}" destId="{9C3CE626-1961-47A3-8086-25A472607D17}" srcOrd="0" destOrd="0" presId="urn:microsoft.com/office/officeart/2005/8/layout/cycle6"/>
    <dgm:cxn modelId="{B8ED5FF6-1C3C-457C-8971-400E60947C74}" type="presOf" srcId="{C55414DC-E0BF-4089-9E38-77A214A26805}" destId="{76CBBD66-B6C8-42A4-A644-049D918B779C}" srcOrd="0" destOrd="0" presId="urn:microsoft.com/office/officeart/2005/8/layout/cycle6"/>
    <dgm:cxn modelId="{5D2CDB5B-B7A8-48D0-B7F7-7B5B91DF665F}" type="presOf" srcId="{80B63F6A-1181-4A74-ABB9-5FE69A719B8A}" destId="{65F1FCDF-B9EE-4148-9F1F-2735D7D7029E}" srcOrd="0" destOrd="0" presId="urn:microsoft.com/office/officeart/2005/8/layout/cycle6"/>
    <dgm:cxn modelId="{252EC46A-550D-41F7-A58B-7EE886447DEE}" type="presOf" srcId="{816B1E42-0468-4052-A74C-8F608630DE2E}" destId="{46F15E92-8FAB-4778-82DF-8A5C0624D664}" srcOrd="0" destOrd="0" presId="urn:microsoft.com/office/officeart/2005/8/layout/cycle6"/>
    <dgm:cxn modelId="{3FBBCF9C-2B24-4745-B7D9-D6392906B8A1}" type="presOf" srcId="{87381CB4-FA20-4CA6-B216-B805A29733FE}" destId="{73E7F620-66E4-477A-94D4-9C84CAA2A2E1}" srcOrd="0" destOrd="0" presId="urn:microsoft.com/office/officeart/2005/8/layout/cycle6"/>
    <dgm:cxn modelId="{FF9184FE-60FF-4842-BC98-7F5A9570533C}" srcId="{6F1B0D60-80CD-4B7D-A402-C7D38C5A56B4}" destId="{34443658-29D7-48E6-BFA2-7B401B0097C3}" srcOrd="6" destOrd="0" parTransId="{66724344-34F4-4CDF-924D-4302488EDB69}" sibTransId="{5DE27ED7-A190-4EC3-B65A-8BF54D13B7F1}"/>
    <dgm:cxn modelId="{62F1C190-0D75-473E-9F8F-6F8C5A73634E}" type="presOf" srcId="{3C1B66DA-0DD4-4C54-B055-F928C0609E93}" destId="{2FD5D9E7-4248-4400-AA85-567FFC0E748A}" srcOrd="0" destOrd="0" presId="urn:microsoft.com/office/officeart/2005/8/layout/cycle6"/>
    <dgm:cxn modelId="{4D954CAE-3162-4F20-BC56-38AFC966379A}" type="presOf" srcId="{1C3BB8C6-08F8-488B-B36B-586302F53C00}" destId="{40B5ECB3-5C68-4E22-A148-35597DBB399A}" srcOrd="0" destOrd="0" presId="urn:microsoft.com/office/officeart/2005/8/layout/cycle6"/>
    <dgm:cxn modelId="{072CE6D7-40F8-4229-8AE3-D512509AF3E5}" srcId="{6F1B0D60-80CD-4B7D-A402-C7D38C5A56B4}" destId="{10D1872E-4139-40FF-9DFD-89286475A724}" srcOrd="2" destOrd="0" parTransId="{6E8856B7-B95F-4DD2-8095-BF9EAA136759}" sibTransId="{C2BFCA3B-F841-42E1-BC4F-9257C0945BF6}"/>
    <dgm:cxn modelId="{485341E2-D792-4A5C-A6DD-BF9D2782C748}" srcId="{6F1B0D60-80CD-4B7D-A402-C7D38C5A56B4}" destId="{35B1E9CA-6B07-41E0-9620-358D35D12119}" srcOrd="4" destOrd="0" parTransId="{76CDD693-E586-480B-A4C3-A021DCD06BFE}" sibTransId="{80B63F6A-1181-4A74-ABB9-5FE69A719B8A}"/>
    <dgm:cxn modelId="{43713C42-2AD6-4BD3-BCC2-AB87C25F5AD2}" srcId="{6F1B0D60-80CD-4B7D-A402-C7D38C5A56B4}" destId="{CC07314F-C4EC-4DEB-B59B-AD9E25F0585D}" srcOrd="9" destOrd="0" parTransId="{6BC1E168-D76F-4CE0-A588-06D6EDF02645}" sibTransId="{9992ED57-384D-4D59-9E64-53189FD046AA}"/>
    <dgm:cxn modelId="{F5D54C3B-6C99-49AB-8EB3-4A02ECA75F86}" type="presOf" srcId="{6934A477-9B40-4038-8EAA-3680EEF0E771}" destId="{ECCA7F00-1F7E-47DE-93BE-063F166AFB28}" srcOrd="0" destOrd="0" presId="urn:microsoft.com/office/officeart/2005/8/layout/cycle6"/>
    <dgm:cxn modelId="{49258E64-70AB-4374-B7E7-C4A5F72BB2D5}" type="presOf" srcId="{C83B976C-45D3-4DFB-BDAB-3980E067A823}" destId="{69893393-253B-49E0-AAF8-5012310544BA}" srcOrd="0" destOrd="0" presId="urn:microsoft.com/office/officeart/2005/8/layout/cycle6"/>
    <dgm:cxn modelId="{A9919D0A-C18E-4B2B-BFE1-694173064F06}" srcId="{6F1B0D60-80CD-4B7D-A402-C7D38C5A56B4}" destId="{227B81F8-0200-4283-84A9-AD7062B1260D}" srcOrd="8" destOrd="0" parTransId="{FAC78929-31B5-47D6-BE4D-40116E22C746}" sibTransId="{C55414DC-E0BF-4089-9E38-77A214A26805}"/>
    <dgm:cxn modelId="{0AEF8374-2299-4611-9713-A91E03E87436}" type="presOf" srcId="{10D1872E-4139-40FF-9DFD-89286475A724}" destId="{839E99FF-3E59-41E2-8FE4-FA3D11F50DC0}" srcOrd="0" destOrd="0" presId="urn:microsoft.com/office/officeart/2005/8/layout/cycle6"/>
    <dgm:cxn modelId="{C0AB07D5-895A-4307-86A8-53EE537E14BE}" type="presOf" srcId="{1FC1E824-D47B-481A-B314-B3962B3757B3}" destId="{E1C2FD3D-62EC-4D00-9D46-DDCE5387F33A}" srcOrd="0" destOrd="0" presId="urn:microsoft.com/office/officeart/2005/8/layout/cycle6"/>
    <dgm:cxn modelId="{EE889163-598F-48E5-B4C8-1F7823B83F04}" type="presOf" srcId="{CC07314F-C4EC-4DEB-B59B-AD9E25F0585D}" destId="{BE2FDEAD-32A2-4934-991A-86D55D1FA853}" srcOrd="0" destOrd="0" presId="urn:microsoft.com/office/officeart/2005/8/layout/cycle6"/>
    <dgm:cxn modelId="{C63CDA4A-3696-4289-A2C5-258C9D38006C}" srcId="{6F1B0D60-80CD-4B7D-A402-C7D38C5A56B4}" destId="{35863B4B-FF31-48AD-A68C-C300F9DA4589}" srcOrd="0" destOrd="0" parTransId="{7F25A535-CF23-4408-A369-AB49EC3CB953}" sibTransId="{3C1B66DA-0DD4-4C54-B055-F928C0609E93}"/>
    <dgm:cxn modelId="{F3C2090C-7C43-4FCF-8FA8-6FDBD28822AC}" type="presOf" srcId="{227B81F8-0200-4283-84A9-AD7062B1260D}" destId="{C7B48FE7-1CEB-401E-8971-F67C65098C6D}" srcOrd="0" destOrd="0" presId="urn:microsoft.com/office/officeart/2005/8/layout/cycle6"/>
    <dgm:cxn modelId="{3CD51CB8-2361-4D5B-9053-D2E8DEF2B3C8}" srcId="{6F1B0D60-80CD-4B7D-A402-C7D38C5A56B4}" destId="{B08C075F-6DC8-437A-9F8B-DA8D4872CBEA}" srcOrd="3" destOrd="0" parTransId="{3D91CCD0-0D7E-469D-B0D7-B1693822A363}" sibTransId="{C5F43888-8C42-461B-8C54-7A712912F637}"/>
    <dgm:cxn modelId="{4C6CE1C7-BA74-40DD-8954-39151BB91B07}" type="presOf" srcId="{35863B4B-FF31-48AD-A68C-C300F9DA4589}" destId="{4A3452E1-AA9D-48E5-9130-01FE7322FC51}" srcOrd="0" destOrd="0" presId="urn:microsoft.com/office/officeart/2005/8/layout/cycle6"/>
    <dgm:cxn modelId="{7D1868DB-3EB0-4C7F-8606-07B427277661}" type="presOf" srcId="{1C116952-EE61-40CB-8A7D-C121874B1458}" destId="{9BDDA9FC-94AF-48E3-8E17-A07F96FB94A0}" srcOrd="0" destOrd="0" presId="urn:microsoft.com/office/officeart/2005/8/layout/cycle6"/>
    <dgm:cxn modelId="{F1164286-5918-4A68-A935-7CD6F214E56B}" type="presOf" srcId="{35B1E9CA-6B07-41E0-9620-358D35D12119}" destId="{839D2350-3B44-4C69-A4D3-C6722708C61F}" srcOrd="0" destOrd="0" presId="urn:microsoft.com/office/officeart/2005/8/layout/cycle6"/>
    <dgm:cxn modelId="{F4128471-5891-4999-A14F-E40FBAFD17FD}" type="presOf" srcId="{8D9AC852-8B87-4ABD-BC09-9B375CAF12E8}" destId="{63F666E8-8056-446B-B84B-76A47DA4F227}" srcOrd="0" destOrd="0" presId="urn:microsoft.com/office/officeart/2005/8/layout/cycle6"/>
    <dgm:cxn modelId="{C974EF0E-EAB9-4C6D-AEF8-553FBD684397}" type="presOf" srcId="{34443658-29D7-48E6-BFA2-7B401B0097C3}" destId="{792AA698-FE0C-4FC5-87E3-F082156E84E8}" srcOrd="0" destOrd="0" presId="urn:microsoft.com/office/officeart/2005/8/layout/cycle6"/>
    <dgm:cxn modelId="{5DE624E6-B36C-4081-AD8B-36E8D0C80192}" type="presParOf" srcId="{A05D7D3B-3D5B-4165-B94C-C419C646B4CD}" destId="{4A3452E1-AA9D-48E5-9130-01FE7322FC51}" srcOrd="0" destOrd="0" presId="urn:microsoft.com/office/officeart/2005/8/layout/cycle6"/>
    <dgm:cxn modelId="{061752D9-D905-4322-BF80-9B61E0B143E9}" type="presParOf" srcId="{A05D7D3B-3D5B-4165-B94C-C419C646B4CD}" destId="{1BFE03B8-E635-4048-AC2E-A3E2A646D94B}" srcOrd="1" destOrd="0" presId="urn:microsoft.com/office/officeart/2005/8/layout/cycle6"/>
    <dgm:cxn modelId="{B4743325-6050-4E06-A095-8CC74CD68428}" type="presParOf" srcId="{A05D7D3B-3D5B-4165-B94C-C419C646B4CD}" destId="{2FD5D9E7-4248-4400-AA85-567FFC0E748A}" srcOrd="2" destOrd="0" presId="urn:microsoft.com/office/officeart/2005/8/layout/cycle6"/>
    <dgm:cxn modelId="{2BFCF6C4-9280-4C5F-825F-12478A783AFB}" type="presParOf" srcId="{A05D7D3B-3D5B-4165-B94C-C419C646B4CD}" destId="{40B5ECB3-5C68-4E22-A148-35597DBB399A}" srcOrd="3" destOrd="0" presId="urn:microsoft.com/office/officeart/2005/8/layout/cycle6"/>
    <dgm:cxn modelId="{59AAC5C0-B0FD-412A-BC3F-664EFCA0439A}" type="presParOf" srcId="{A05D7D3B-3D5B-4165-B94C-C419C646B4CD}" destId="{3514746E-2FAD-4B7D-ABA3-5B40EEAC03C7}" srcOrd="4" destOrd="0" presId="urn:microsoft.com/office/officeart/2005/8/layout/cycle6"/>
    <dgm:cxn modelId="{1526CFD1-4DA5-4F85-B16A-67DA1A3B37DD}" type="presParOf" srcId="{A05D7D3B-3D5B-4165-B94C-C419C646B4CD}" destId="{63F666E8-8056-446B-B84B-76A47DA4F227}" srcOrd="5" destOrd="0" presId="urn:microsoft.com/office/officeart/2005/8/layout/cycle6"/>
    <dgm:cxn modelId="{53447FE1-7CBA-4DB4-AF53-B6A84AAA97C8}" type="presParOf" srcId="{A05D7D3B-3D5B-4165-B94C-C419C646B4CD}" destId="{839E99FF-3E59-41E2-8FE4-FA3D11F50DC0}" srcOrd="6" destOrd="0" presId="urn:microsoft.com/office/officeart/2005/8/layout/cycle6"/>
    <dgm:cxn modelId="{C953EC91-B814-4B75-BAB8-A6005547E202}" type="presParOf" srcId="{A05D7D3B-3D5B-4165-B94C-C419C646B4CD}" destId="{30B5E384-C600-4615-A761-79F8BCF891EC}" srcOrd="7" destOrd="0" presId="urn:microsoft.com/office/officeart/2005/8/layout/cycle6"/>
    <dgm:cxn modelId="{17B2B0E5-A518-4E44-ACE1-7715FB6FC96B}" type="presParOf" srcId="{A05D7D3B-3D5B-4165-B94C-C419C646B4CD}" destId="{F3F39B75-0329-4F4B-818D-788B33477F54}" srcOrd="8" destOrd="0" presId="urn:microsoft.com/office/officeart/2005/8/layout/cycle6"/>
    <dgm:cxn modelId="{A6DFEFB8-8A70-4394-8C03-10122D19FE1A}" type="presParOf" srcId="{A05D7D3B-3D5B-4165-B94C-C419C646B4CD}" destId="{B6D00245-1509-48C0-8058-99742BC06DAE}" srcOrd="9" destOrd="0" presId="urn:microsoft.com/office/officeart/2005/8/layout/cycle6"/>
    <dgm:cxn modelId="{075AA7BA-D119-4A27-8355-7B1AA50CB9D8}" type="presParOf" srcId="{A05D7D3B-3D5B-4165-B94C-C419C646B4CD}" destId="{588B190E-E37B-4E14-A593-B5814746D05D}" srcOrd="10" destOrd="0" presId="urn:microsoft.com/office/officeart/2005/8/layout/cycle6"/>
    <dgm:cxn modelId="{41ABBB8C-36D2-463C-9C93-A169789C5B69}" type="presParOf" srcId="{A05D7D3B-3D5B-4165-B94C-C419C646B4CD}" destId="{46192997-336C-4C7B-8B9A-00530DB65083}" srcOrd="11" destOrd="0" presId="urn:microsoft.com/office/officeart/2005/8/layout/cycle6"/>
    <dgm:cxn modelId="{56379EAF-60B0-4186-B2CF-6E95A5633F75}" type="presParOf" srcId="{A05D7D3B-3D5B-4165-B94C-C419C646B4CD}" destId="{839D2350-3B44-4C69-A4D3-C6722708C61F}" srcOrd="12" destOrd="0" presId="urn:microsoft.com/office/officeart/2005/8/layout/cycle6"/>
    <dgm:cxn modelId="{865335B2-940E-4946-9796-CB3FB583681E}" type="presParOf" srcId="{A05D7D3B-3D5B-4165-B94C-C419C646B4CD}" destId="{7FB78619-4F3E-4393-9A0F-FBD33D9B6778}" srcOrd="13" destOrd="0" presId="urn:microsoft.com/office/officeart/2005/8/layout/cycle6"/>
    <dgm:cxn modelId="{D284EFF2-979F-4DD6-BBD8-814793DF9943}" type="presParOf" srcId="{A05D7D3B-3D5B-4165-B94C-C419C646B4CD}" destId="{65F1FCDF-B9EE-4148-9F1F-2735D7D7029E}" srcOrd="14" destOrd="0" presId="urn:microsoft.com/office/officeart/2005/8/layout/cycle6"/>
    <dgm:cxn modelId="{B0A7E802-6250-44DA-BA56-28F0C386D96B}" type="presParOf" srcId="{A05D7D3B-3D5B-4165-B94C-C419C646B4CD}" destId="{73E7F620-66E4-477A-94D4-9C84CAA2A2E1}" srcOrd="15" destOrd="0" presId="urn:microsoft.com/office/officeart/2005/8/layout/cycle6"/>
    <dgm:cxn modelId="{5A4A8627-655B-409D-BFE6-06ADA6E002AC}" type="presParOf" srcId="{A05D7D3B-3D5B-4165-B94C-C419C646B4CD}" destId="{B958950F-1B2C-4317-A829-F746D4FE4998}" srcOrd="16" destOrd="0" presId="urn:microsoft.com/office/officeart/2005/8/layout/cycle6"/>
    <dgm:cxn modelId="{3E7ECA6D-7D24-4754-9CF2-E413E6C174BD}" type="presParOf" srcId="{A05D7D3B-3D5B-4165-B94C-C419C646B4CD}" destId="{46F15E92-8FAB-4778-82DF-8A5C0624D664}" srcOrd="17" destOrd="0" presId="urn:microsoft.com/office/officeart/2005/8/layout/cycle6"/>
    <dgm:cxn modelId="{BA679A33-FAAE-4635-99C1-94EA69DFA612}" type="presParOf" srcId="{A05D7D3B-3D5B-4165-B94C-C419C646B4CD}" destId="{792AA698-FE0C-4FC5-87E3-F082156E84E8}" srcOrd="18" destOrd="0" presId="urn:microsoft.com/office/officeart/2005/8/layout/cycle6"/>
    <dgm:cxn modelId="{EE8057BE-5BDD-49D6-ABF9-4C1F147597C3}" type="presParOf" srcId="{A05D7D3B-3D5B-4165-B94C-C419C646B4CD}" destId="{A9867E74-CD40-458C-8615-8CE392EA646B}" srcOrd="19" destOrd="0" presId="urn:microsoft.com/office/officeart/2005/8/layout/cycle6"/>
    <dgm:cxn modelId="{79A2D277-7D5D-46D7-850C-11E3721427CA}" type="presParOf" srcId="{A05D7D3B-3D5B-4165-B94C-C419C646B4CD}" destId="{773B3212-3DF6-4FA1-AC1C-571C1C435140}" srcOrd="20" destOrd="0" presId="urn:microsoft.com/office/officeart/2005/8/layout/cycle6"/>
    <dgm:cxn modelId="{AE84E7A2-3F69-44F9-B0FA-90BB0AE239C1}" type="presParOf" srcId="{A05D7D3B-3D5B-4165-B94C-C419C646B4CD}" destId="{9C3CE626-1961-47A3-8086-25A472607D17}" srcOrd="21" destOrd="0" presId="urn:microsoft.com/office/officeart/2005/8/layout/cycle6"/>
    <dgm:cxn modelId="{60B0DE49-93AB-456C-8A15-3BF51F89370A}" type="presParOf" srcId="{A05D7D3B-3D5B-4165-B94C-C419C646B4CD}" destId="{1C06545A-A735-4D46-8C31-72DE42582388}" srcOrd="22" destOrd="0" presId="urn:microsoft.com/office/officeart/2005/8/layout/cycle6"/>
    <dgm:cxn modelId="{3308BF49-7598-4478-A53A-134589EA600C}" type="presParOf" srcId="{A05D7D3B-3D5B-4165-B94C-C419C646B4CD}" destId="{69893393-253B-49E0-AAF8-5012310544BA}" srcOrd="23" destOrd="0" presId="urn:microsoft.com/office/officeart/2005/8/layout/cycle6"/>
    <dgm:cxn modelId="{79140173-A76B-4599-B118-97A4731DB7C3}" type="presParOf" srcId="{A05D7D3B-3D5B-4165-B94C-C419C646B4CD}" destId="{C7B48FE7-1CEB-401E-8971-F67C65098C6D}" srcOrd="24" destOrd="0" presId="urn:microsoft.com/office/officeart/2005/8/layout/cycle6"/>
    <dgm:cxn modelId="{3B1EE8ED-42AF-4882-9187-ACA6AFCE5428}" type="presParOf" srcId="{A05D7D3B-3D5B-4165-B94C-C419C646B4CD}" destId="{A778A172-AF08-4A4C-9FFD-9D7D6CBBAA8B}" srcOrd="25" destOrd="0" presId="urn:microsoft.com/office/officeart/2005/8/layout/cycle6"/>
    <dgm:cxn modelId="{5E2112EB-CA04-4882-8B58-BF2777B51FD5}" type="presParOf" srcId="{A05D7D3B-3D5B-4165-B94C-C419C646B4CD}" destId="{76CBBD66-B6C8-42A4-A644-049D918B779C}" srcOrd="26" destOrd="0" presId="urn:microsoft.com/office/officeart/2005/8/layout/cycle6"/>
    <dgm:cxn modelId="{1D66A486-F18E-4C0C-81DD-874EA80E6F7C}" type="presParOf" srcId="{A05D7D3B-3D5B-4165-B94C-C419C646B4CD}" destId="{BE2FDEAD-32A2-4934-991A-86D55D1FA853}" srcOrd="27" destOrd="0" presId="urn:microsoft.com/office/officeart/2005/8/layout/cycle6"/>
    <dgm:cxn modelId="{2CAD5179-3A47-45D0-BEE0-C3E255CD4C97}" type="presParOf" srcId="{A05D7D3B-3D5B-4165-B94C-C419C646B4CD}" destId="{2DAD485E-ABA6-4E6C-B4AD-12195BE76B29}" srcOrd="28" destOrd="0" presId="urn:microsoft.com/office/officeart/2005/8/layout/cycle6"/>
    <dgm:cxn modelId="{39E3DA0C-9FCC-411B-9D05-E99FF14BA5BF}" type="presParOf" srcId="{A05D7D3B-3D5B-4165-B94C-C419C646B4CD}" destId="{AEF6D8CF-5F7D-4BEC-8856-9B737885B9F8}" srcOrd="29" destOrd="0" presId="urn:microsoft.com/office/officeart/2005/8/layout/cycle6"/>
    <dgm:cxn modelId="{4C6A2C7E-05B8-4C7A-B82E-3F810B8CA84C}" type="presParOf" srcId="{A05D7D3B-3D5B-4165-B94C-C419C646B4CD}" destId="{ECCA7F00-1F7E-47DE-93BE-063F166AFB28}" srcOrd="30" destOrd="0" presId="urn:microsoft.com/office/officeart/2005/8/layout/cycle6"/>
    <dgm:cxn modelId="{33093A25-7BEC-4289-89B9-FD5F068E45E7}" type="presParOf" srcId="{A05D7D3B-3D5B-4165-B94C-C419C646B4CD}" destId="{76CDFDC4-4005-4F46-B04C-A66BB9AC7EDA}" srcOrd="31" destOrd="0" presId="urn:microsoft.com/office/officeart/2005/8/layout/cycle6"/>
    <dgm:cxn modelId="{95AA260E-5FAB-4F71-83CF-2E202BBC040B}" type="presParOf" srcId="{A05D7D3B-3D5B-4165-B94C-C419C646B4CD}" destId="{ED4ECF13-2680-4C37-8AE3-109A351145A3}" srcOrd="32" destOrd="0" presId="urn:microsoft.com/office/officeart/2005/8/layout/cycle6"/>
    <dgm:cxn modelId="{F8B5D9CF-1278-4F67-8DB3-92325E7AC808}" type="presParOf" srcId="{A05D7D3B-3D5B-4165-B94C-C419C646B4CD}" destId="{E1C2FD3D-62EC-4D00-9D46-DDCE5387F33A}" srcOrd="33" destOrd="0" presId="urn:microsoft.com/office/officeart/2005/8/layout/cycle6"/>
    <dgm:cxn modelId="{5C4F5430-F083-4037-BAAE-8D85D151D1AF}" type="presParOf" srcId="{A05D7D3B-3D5B-4165-B94C-C419C646B4CD}" destId="{BFCE4BB3-B070-4FDC-A5FE-091442F37B2D}" srcOrd="34" destOrd="0" presId="urn:microsoft.com/office/officeart/2005/8/layout/cycle6"/>
    <dgm:cxn modelId="{2B0AE428-5F6C-4676-81FA-8F96D13A952F}" type="presParOf" srcId="{A05D7D3B-3D5B-4165-B94C-C419C646B4CD}" destId="{9BDDA9FC-94AF-48E3-8E17-A07F96FB94A0}" srcOrd="3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452E1-AA9D-48E5-9130-01FE7322FC51}">
      <dsp:nvSpPr>
        <dsp:cNvPr id="0" name=""/>
        <dsp:cNvSpPr/>
      </dsp:nvSpPr>
      <dsp:spPr>
        <a:xfrm>
          <a:off x="2275314" y="3402"/>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前橋市役所</a:t>
          </a:r>
          <a:endParaRPr kumimoji="1" lang="ja-JP" altLang="en-US" sz="700" kern="1200" dirty="0"/>
        </a:p>
      </dsp:txBody>
      <dsp:txXfrm>
        <a:off x="2295140" y="23228"/>
        <a:ext cx="585167" cy="366480"/>
      </dsp:txXfrm>
    </dsp:sp>
    <dsp:sp modelId="{2FD5D9E7-4248-4400-AA85-567FFC0E748A}">
      <dsp:nvSpPr>
        <dsp:cNvPr id="0" name=""/>
        <dsp:cNvSpPr/>
      </dsp:nvSpPr>
      <dsp:spPr>
        <a:xfrm>
          <a:off x="588807" y="206468"/>
          <a:ext cx="3997832" cy="3997832"/>
        </a:xfrm>
        <a:custGeom>
          <a:avLst/>
          <a:gdLst/>
          <a:ahLst/>
          <a:cxnLst/>
          <a:rect l="0" t="0" r="0" b="0"/>
          <a:pathLst>
            <a:path>
              <a:moveTo>
                <a:pt x="2315147" y="25172"/>
              </a:moveTo>
              <a:arcTo wR="1998916" hR="1998916" stAng="16746152" swAng="653378"/>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40B5ECB3-5C68-4E22-A148-35597DBB399A}">
      <dsp:nvSpPr>
        <dsp:cNvPr id="0" name=""/>
        <dsp:cNvSpPr/>
      </dsp:nvSpPr>
      <dsp:spPr>
        <a:xfrm>
          <a:off x="3274772" y="271206"/>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日本政策</a:t>
          </a:r>
          <a:endParaRPr kumimoji="1" lang="en-US" altLang="ja-JP" sz="700" kern="1200" dirty="0" smtClean="0"/>
        </a:p>
        <a:p>
          <a:pPr lvl="0" algn="ctr" defTabSz="311150">
            <a:lnSpc>
              <a:spcPct val="90000"/>
            </a:lnSpc>
            <a:spcBef>
              <a:spcPct val="0"/>
            </a:spcBef>
            <a:spcAft>
              <a:spcPct val="35000"/>
            </a:spcAft>
          </a:pPr>
          <a:r>
            <a:rPr kumimoji="1" lang="ja-JP" altLang="en-US" sz="700" kern="1200" dirty="0" smtClean="0"/>
            <a:t>金融公庫</a:t>
          </a:r>
          <a:endParaRPr kumimoji="1" lang="en-US" altLang="ja-JP" sz="700" kern="1200" dirty="0" smtClean="0"/>
        </a:p>
      </dsp:txBody>
      <dsp:txXfrm>
        <a:off x="3294598" y="291032"/>
        <a:ext cx="585167" cy="366480"/>
      </dsp:txXfrm>
    </dsp:sp>
    <dsp:sp modelId="{63F666E8-8056-446B-B84B-76A47DA4F227}">
      <dsp:nvSpPr>
        <dsp:cNvPr id="0" name=""/>
        <dsp:cNvSpPr/>
      </dsp:nvSpPr>
      <dsp:spPr>
        <a:xfrm>
          <a:off x="588807" y="206468"/>
          <a:ext cx="3997832" cy="3997832"/>
        </a:xfrm>
        <a:custGeom>
          <a:avLst/>
          <a:gdLst/>
          <a:ahLst/>
          <a:cxnLst/>
          <a:rect l="0" t="0" r="0" b="0"/>
          <a:pathLst>
            <a:path>
              <a:moveTo>
                <a:pt x="3291036" y="473763"/>
              </a:moveTo>
              <a:arcTo wR="1998916" hR="1998916" stAng="18616291" swAng="756978"/>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839E99FF-3E59-41E2-8FE4-FA3D11F50DC0}">
      <dsp:nvSpPr>
        <dsp:cNvPr id="0" name=""/>
        <dsp:cNvSpPr/>
      </dsp:nvSpPr>
      <dsp:spPr>
        <a:xfrm>
          <a:off x="4006426" y="1002860"/>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群馬県信用保証協会</a:t>
          </a:r>
          <a:endParaRPr kumimoji="1" lang="ja-JP" altLang="en-US" sz="700" kern="1200" dirty="0"/>
        </a:p>
      </dsp:txBody>
      <dsp:txXfrm>
        <a:off x="4026252" y="1022686"/>
        <a:ext cx="585167" cy="366480"/>
      </dsp:txXfrm>
    </dsp:sp>
    <dsp:sp modelId="{F3F39B75-0329-4F4B-818D-788B33477F54}">
      <dsp:nvSpPr>
        <dsp:cNvPr id="0" name=""/>
        <dsp:cNvSpPr/>
      </dsp:nvSpPr>
      <dsp:spPr>
        <a:xfrm>
          <a:off x="588807" y="206468"/>
          <a:ext cx="3997832" cy="3997832"/>
        </a:xfrm>
        <a:custGeom>
          <a:avLst/>
          <a:gdLst/>
          <a:ahLst/>
          <a:cxnLst/>
          <a:rect l="0" t="0" r="0" b="0"/>
          <a:pathLst>
            <a:path>
              <a:moveTo>
                <a:pt x="3834769" y="1208153"/>
              </a:moveTo>
              <a:arcTo wR="1998916" hR="1998916" stAng="20201811" swAng="1037804"/>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B6D00245-1509-48C0-8058-99742BC06DAE}">
      <dsp:nvSpPr>
        <dsp:cNvPr id="0" name=""/>
        <dsp:cNvSpPr/>
      </dsp:nvSpPr>
      <dsp:spPr>
        <a:xfrm>
          <a:off x="4274230" y="2002318"/>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前橋</a:t>
          </a:r>
          <a:endParaRPr kumimoji="1" lang="en-US" altLang="ja-JP" sz="700" kern="1200" dirty="0" smtClean="0"/>
        </a:p>
        <a:p>
          <a:pPr lvl="0" algn="ctr" defTabSz="311150">
            <a:lnSpc>
              <a:spcPct val="90000"/>
            </a:lnSpc>
            <a:spcBef>
              <a:spcPct val="0"/>
            </a:spcBef>
            <a:spcAft>
              <a:spcPct val="35000"/>
            </a:spcAft>
          </a:pPr>
          <a:r>
            <a:rPr kumimoji="1" lang="ja-JP" altLang="en-US" sz="700" kern="1200" dirty="0" smtClean="0"/>
            <a:t>商工会議所</a:t>
          </a:r>
          <a:endParaRPr kumimoji="1" lang="ja-JP" altLang="en-US" sz="700" kern="1200" dirty="0"/>
        </a:p>
      </dsp:txBody>
      <dsp:txXfrm>
        <a:off x="4294056" y="2022144"/>
        <a:ext cx="585167" cy="366480"/>
      </dsp:txXfrm>
    </dsp:sp>
    <dsp:sp modelId="{46192997-336C-4C7B-8B9A-00530DB65083}">
      <dsp:nvSpPr>
        <dsp:cNvPr id="0" name=""/>
        <dsp:cNvSpPr/>
      </dsp:nvSpPr>
      <dsp:spPr>
        <a:xfrm>
          <a:off x="588807" y="206468"/>
          <a:ext cx="3997832" cy="3997832"/>
        </a:xfrm>
        <a:custGeom>
          <a:avLst/>
          <a:gdLst/>
          <a:ahLst/>
          <a:cxnLst/>
          <a:rect l="0" t="0" r="0" b="0"/>
          <a:pathLst>
            <a:path>
              <a:moveTo>
                <a:pt x="3986858" y="2208082"/>
              </a:moveTo>
              <a:arcTo wR="1998916" hR="1998916" stAng="360385" swAng="1037804"/>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839D2350-3B44-4C69-A4D3-C6722708C61F}">
      <dsp:nvSpPr>
        <dsp:cNvPr id="0" name=""/>
        <dsp:cNvSpPr/>
      </dsp:nvSpPr>
      <dsp:spPr>
        <a:xfrm>
          <a:off x="4006426" y="3001776"/>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前橋東部</a:t>
          </a:r>
          <a:endParaRPr kumimoji="1" lang="en-US" altLang="ja-JP" sz="700" kern="1200" dirty="0" smtClean="0"/>
        </a:p>
        <a:p>
          <a:pPr lvl="0" algn="ctr" defTabSz="311150">
            <a:lnSpc>
              <a:spcPct val="90000"/>
            </a:lnSpc>
            <a:spcBef>
              <a:spcPct val="0"/>
            </a:spcBef>
            <a:spcAft>
              <a:spcPct val="35000"/>
            </a:spcAft>
          </a:pPr>
          <a:r>
            <a:rPr kumimoji="1" lang="ja-JP" altLang="en-US" sz="700" kern="1200" dirty="0" smtClean="0"/>
            <a:t>商工会</a:t>
          </a:r>
          <a:endParaRPr kumimoji="1" lang="ja-JP" altLang="en-US" sz="700" kern="1200" dirty="0"/>
        </a:p>
      </dsp:txBody>
      <dsp:txXfrm>
        <a:off x="4026252" y="3021602"/>
        <a:ext cx="585167" cy="366480"/>
      </dsp:txXfrm>
    </dsp:sp>
    <dsp:sp modelId="{65F1FCDF-B9EE-4148-9F1F-2735D7D7029E}">
      <dsp:nvSpPr>
        <dsp:cNvPr id="0" name=""/>
        <dsp:cNvSpPr/>
      </dsp:nvSpPr>
      <dsp:spPr>
        <a:xfrm>
          <a:off x="588807" y="206468"/>
          <a:ext cx="3997832" cy="3997832"/>
        </a:xfrm>
        <a:custGeom>
          <a:avLst/>
          <a:gdLst/>
          <a:ahLst/>
          <a:cxnLst/>
          <a:rect l="0" t="0" r="0" b="0"/>
          <a:pathLst>
            <a:path>
              <a:moveTo>
                <a:pt x="3592962" y="3205017"/>
              </a:moveTo>
              <a:arcTo wR="1998916" hR="1998916" stAng="2226731" swAng="756978"/>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73E7F620-66E4-477A-94D4-9C84CAA2A2E1}">
      <dsp:nvSpPr>
        <dsp:cNvPr id="0" name=""/>
        <dsp:cNvSpPr/>
      </dsp:nvSpPr>
      <dsp:spPr>
        <a:xfrm>
          <a:off x="3274772" y="3733430"/>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富士見</a:t>
          </a:r>
          <a:endParaRPr kumimoji="1" lang="en-US" altLang="ja-JP" sz="700" kern="1200" dirty="0" smtClean="0"/>
        </a:p>
        <a:p>
          <a:pPr lvl="0" algn="ctr" defTabSz="311150">
            <a:lnSpc>
              <a:spcPct val="90000"/>
            </a:lnSpc>
            <a:spcBef>
              <a:spcPct val="0"/>
            </a:spcBef>
            <a:spcAft>
              <a:spcPct val="35000"/>
            </a:spcAft>
          </a:pPr>
          <a:r>
            <a:rPr kumimoji="1" lang="ja-JP" altLang="en-US" sz="700" kern="1200" dirty="0" smtClean="0"/>
            <a:t>商工会</a:t>
          </a:r>
          <a:endParaRPr kumimoji="1" lang="ja-JP" altLang="en-US" sz="700" kern="1200" dirty="0"/>
        </a:p>
      </dsp:txBody>
      <dsp:txXfrm>
        <a:off x="3294598" y="3753256"/>
        <a:ext cx="585167" cy="366480"/>
      </dsp:txXfrm>
    </dsp:sp>
    <dsp:sp modelId="{46F15E92-8FAB-4778-82DF-8A5C0624D664}">
      <dsp:nvSpPr>
        <dsp:cNvPr id="0" name=""/>
        <dsp:cNvSpPr/>
      </dsp:nvSpPr>
      <dsp:spPr>
        <a:xfrm>
          <a:off x="588807" y="206468"/>
          <a:ext cx="3997832" cy="3997832"/>
        </a:xfrm>
        <a:custGeom>
          <a:avLst/>
          <a:gdLst/>
          <a:ahLst/>
          <a:cxnLst/>
          <a:rect l="0" t="0" r="0" b="0"/>
          <a:pathLst>
            <a:path>
              <a:moveTo>
                <a:pt x="2682328" y="3877376"/>
              </a:moveTo>
              <a:arcTo wR="1998916" hR="1998916" stAng="4200470" swAng="653378"/>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792AA698-FE0C-4FC5-87E3-F082156E84E8}">
      <dsp:nvSpPr>
        <dsp:cNvPr id="0" name=""/>
        <dsp:cNvSpPr/>
      </dsp:nvSpPr>
      <dsp:spPr>
        <a:xfrm>
          <a:off x="2275314" y="4001234"/>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群馬県中小企業診断士協会</a:t>
          </a:r>
          <a:endParaRPr kumimoji="1" lang="ja-JP" altLang="en-US" sz="700" kern="1200" dirty="0"/>
        </a:p>
      </dsp:txBody>
      <dsp:txXfrm>
        <a:off x="2295140" y="4021060"/>
        <a:ext cx="585167" cy="366480"/>
      </dsp:txXfrm>
    </dsp:sp>
    <dsp:sp modelId="{773B3212-3DF6-4FA1-AC1C-571C1C435140}">
      <dsp:nvSpPr>
        <dsp:cNvPr id="0" name=""/>
        <dsp:cNvSpPr/>
      </dsp:nvSpPr>
      <dsp:spPr>
        <a:xfrm>
          <a:off x="588807" y="206468"/>
          <a:ext cx="3997832" cy="3997832"/>
        </a:xfrm>
        <a:custGeom>
          <a:avLst/>
          <a:gdLst/>
          <a:ahLst/>
          <a:cxnLst/>
          <a:rect l="0" t="0" r="0" b="0"/>
          <a:pathLst>
            <a:path>
              <a:moveTo>
                <a:pt x="1682684" y="3972659"/>
              </a:moveTo>
              <a:arcTo wR="1998916" hR="1998916" stAng="5946152" swAng="653378"/>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9C3CE626-1961-47A3-8086-25A472607D17}">
      <dsp:nvSpPr>
        <dsp:cNvPr id="0" name=""/>
        <dsp:cNvSpPr/>
      </dsp:nvSpPr>
      <dsp:spPr>
        <a:xfrm>
          <a:off x="1275856" y="3733430"/>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関東信越</a:t>
          </a:r>
          <a:endParaRPr kumimoji="1" lang="en-US" altLang="ja-JP" sz="700" kern="1200" dirty="0" smtClean="0"/>
        </a:p>
        <a:p>
          <a:pPr lvl="0" algn="ctr" defTabSz="311150">
            <a:lnSpc>
              <a:spcPct val="90000"/>
            </a:lnSpc>
            <a:spcBef>
              <a:spcPct val="0"/>
            </a:spcBef>
            <a:spcAft>
              <a:spcPct val="35000"/>
            </a:spcAft>
          </a:pPr>
          <a:r>
            <a:rPr kumimoji="1" lang="ja-JP" altLang="en-US" sz="700" kern="1200" dirty="0" smtClean="0"/>
            <a:t>税理士会</a:t>
          </a:r>
          <a:endParaRPr kumimoji="1" lang="ja-JP" altLang="en-US" sz="700" kern="1200" dirty="0"/>
        </a:p>
      </dsp:txBody>
      <dsp:txXfrm>
        <a:off x="1295682" y="3753256"/>
        <a:ext cx="585167" cy="366480"/>
      </dsp:txXfrm>
    </dsp:sp>
    <dsp:sp modelId="{69893393-253B-49E0-AAF8-5012310544BA}">
      <dsp:nvSpPr>
        <dsp:cNvPr id="0" name=""/>
        <dsp:cNvSpPr/>
      </dsp:nvSpPr>
      <dsp:spPr>
        <a:xfrm>
          <a:off x="588807" y="206468"/>
          <a:ext cx="3997832" cy="3997832"/>
        </a:xfrm>
        <a:custGeom>
          <a:avLst/>
          <a:gdLst/>
          <a:ahLst/>
          <a:cxnLst/>
          <a:rect l="0" t="0" r="0" b="0"/>
          <a:pathLst>
            <a:path>
              <a:moveTo>
                <a:pt x="706795" y="3524068"/>
              </a:moveTo>
              <a:arcTo wR="1998916" hR="1998916" stAng="7816291" swAng="756978"/>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C7B48FE7-1CEB-401E-8971-F67C65098C6D}">
      <dsp:nvSpPr>
        <dsp:cNvPr id="0" name=""/>
        <dsp:cNvSpPr/>
      </dsp:nvSpPr>
      <dsp:spPr>
        <a:xfrm>
          <a:off x="544202" y="3001776"/>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群馬県行政書士会</a:t>
          </a:r>
          <a:endParaRPr kumimoji="1" lang="en-US" altLang="ja-JP" sz="700" kern="1200" dirty="0" smtClean="0"/>
        </a:p>
      </dsp:txBody>
      <dsp:txXfrm>
        <a:off x="564028" y="3021602"/>
        <a:ext cx="585167" cy="366480"/>
      </dsp:txXfrm>
    </dsp:sp>
    <dsp:sp modelId="{76CBBD66-B6C8-42A4-A644-049D918B779C}">
      <dsp:nvSpPr>
        <dsp:cNvPr id="0" name=""/>
        <dsp:cNvSpPr/>
      </dsp:nvSpPr>
      <dsp:spPr>
        <a:xfrm>
          <a:off x="588807" y="206468"/>
          <a:ext cx="3997832" cy="3997832"/>
        </a:xfrm>
        <a:custGeom>
          <a:avLst/>
          <a:gdLst/>
          <a:ahLst/>
          <a:cxnLst/>
          <a:rect l="0" t="0" r="0" b="0"/>
          <a:pathLst>
            <a:path>
              <a:moveTo>
                <a:pt x="163062" y="2789679"/>
              </a:moveTo>
              <a:arcTo wR="1998916" hR="1998916" stAng="9401811" swAng="1037804"/>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BE2FDEAD-32A2-4934-991A-86D55D1FA853}">
      <dsp:nvSpPr>
        <dsp:cNvPr id="0" name=""/>
        <dsp:cNvSpPr/>
      </dsp:nvSpPr>
      <dsp:spPr>
        <a:xfrm>
          <a:off x="276398" y="2002318"/>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群馬県社会労務管理士会</a:t>
          </a:r>
          <a:endParaRPr kumimoji="1" lang="ja-JP" altLang="en-US" sz="700" kern="1200" dirty="0"/>
        </a:p>
      </dsp:txBody>
      <dsp:txXfrm>
        <a:off x="296224" y="2022144"/>
        <a:ext cx="585167" cy="366480"/>
      </dsp:txXfrm>
    </dsp:sp>
    <dsp:sp modelId="{AEF6D8CF-5F7D-4BEC-8856-9B737885B9F8}">
      <dsp:nvSpPr>
        <dsp:cNvPr id="0" name=""/>
        <dsp:cNvSpPr/>
      </dsp:nvSpPr>
      <dsp:spPr>
        <a:xfrm>
          <a:off x="588807" y="206468"/>
          <a:ext cx="3997832" cy="3997832"/>
        </a:xfrm>
        <a:custGeom>
          <a:avLst/>
          <a:gdLst/>
          <a:ahLst/>
          <a:cxnLst/>
          <a:rect l="0" t="0" r="0" b="0"/>
          <a:pathLst>
            <a:path>
              <a:moveTo>
                <a:pt x="10973" y="1789749"/>
              </a:moveTo>
              <a:arcTo wR="1998916" hR="1998916" stAng="11160385" swAng="1037804"/>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ECCA7F00-1F7E-47DE-93BE-063F166AFB28}">
      <dsp:nvSpPr>
        <dsp:cNvPr id="0" name=""/>
        <dsp:cNvSpPr/>
      </dsp:nvSpPr>
      <dsp:spPr>
        <a:xfrm>
          <a:off x="544202" y="1002860"/>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前橋起業支援センター</a:t>
          </a:r>
          <a:endParaRPr kumimoji="1" lang="ja-JP" altLang="en-US" sz="700" kern="1200" dirty="0"/>
        </a:p>
      </dsp:txBody>
      <dsp:txXfrm>
        <a:off x="564028" y="1022686"/>
        <a:ext cx="585167" cy="366480"/>
      </dsp:txXfrm>
    </dsp:sp>
    <dsp:sp modelId="{ED4ECF13-2680-4C37-8AE3-109A351145A3}">
      <dsp:nvSpPr>
        <dsp:cNvPr id="0" name=""/>
        <dsp:cNvSpPr/>
      </dsp:nvSpPr>
      <dsp:spPr>
        <a:xfrm>
          <a:off x="588807" y="206468"/>
          <a:ext cx="3997832" cy="3997832"/>
        </a:xfrm>
        <a:custGeom>
          <a:avLst/>
          <a:gdLst/>
          <a:ahLst/>
          <a:cxnLst/>
          <a:rect l="0" t="0" r="0" b="0"/>
          <a:pathLst>
            <a:path>
              <a:moveTo>
                <a:pt x="404869" y="792814"/>
              </a:moveTo>
              <a:arcTo wR="1998916" hR="1998916" stAng="13026731" swAng="756978"/>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 modelId="{E1C2FD3D-62EC-4D00-9D46-DDCE5387F33A}">
      <dsp:nvSpPr>
        <dsp:cNvPr id="0" name=""/>
        <dsp:cNvSpPr/>
      </dsp:nvSpPr>
      <dsp:spPr>
        <a:xfrm>
          <a:off x="1275856" y="271206"/>
          <a:ext cx="624819" cy="406132"/>
        </a:xfrm>
        <a:prstGeom prst="roundRect">
          <a:avLst/>
        </a:prstGeom>
        <a:solidFill>
          <a:srgbClr val="FF6600"/>
        </a:solidFill>
        <a:ln>
          <a:noFill/>
        </a:ln>
        <a:effectLst/>
        <a:scene3d>
          <a:camera prst="obliqueBottomRigh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kumimoji="1" lang="ja-JP" altLang="en-US" sz="700" kern="1200" dirty="0" smtClean="0"/>
            <a:t>前橋市民活動支援センター</a:t>
          </a:r>
          <a:endParaRPr kumimoji="1" lang="ja-JP" altLang="en-US" sz="700" kern="1200" dirty="0"/>
        </a:p>
      </dsp:txBody>
      <dsp:txXfrm>
        <a:off x="1295682" y="291032"/>
        <a:ext cx="585167" cy="366480"/>
      </dsp:txXfrm>
    </dsp:sp>
    <dsp:sp modelId="{9BDDA9FC-94AF-48E3-8E17-A07F96FB94A0}">
      <dsp:nvSpPr>
        <dsp:cNvPr id="0" name=""/>
        <dsp:cNvSpPr/>
      </dsp:nvSpPr>
      <dsp:spPr>
        <a:xfrm>
          <a:off x="588807" y="206468"/>
          <a:ext cx="3997832" cy="3997832"/>
        </a:xfrm>
        <a:custGeom>
          <a:avLst/>
          <a:gdLst/>
          <a:ahLst/>
          <a:cxnLst/>
          <a:rect l="0" t="0" r="0" b="0"/>
          <a:pathLst>
            <a:path>
              <a:moveTo>
                <a:pt x="1315503" y="120455"/>
              </a:moveTo>
              <a:arcTo wR="1998916" hR="1998916" stAng="15000470" swAng="653378"/>
            </a:path>
          </a:pathLst>
        </a:custGeom>
        <a:noFill/>
        <a:ln w="12700" cap="flat" cmpd="sng" algn="ctr">
          <a:solidFill>
            <a:srgbClr val="C00000"/>
          </a:solidFill>
          <a:prstDash val="solid"/>
        </a:ln>
        <a:effectLst/>
        <a:scene3d>
          <a:camera prst="obliqueBottomRight" zoom="95000"/>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9302" cy="493237"/>
          </a:xfrm>
          <a:prstGeom prst="rect">
            <a:avLst/>
          </a:prstGeom>
        </p:spPr>
        <p:txBody>
          <a:bodyPr vert="horz" lIns="90634" tIns="45317" rIns="90634" bIns="4531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890" y="0"/>
            <a:ext cx="2919302" cy="493237"/>
          </a:xfrm>
          <a:prstGeom prst="rect">
            <a:avLst/>
          </a:prstGeom>
        </p:spPr>
        <p:txBody>
          <a:bodyPr vert="horz" lIns="90634" tIns="45317" rIns="90634" bIns="45317" rtlCol="0"/>
          <a:lstStyle>
            <a:lvl1pPr algn="r" fontAlgn="auto">
              <a:spcBef>
                <a:spcPts val="0"/>
              </a:spcBef>
              <a:spcAft>
                <a:spcPts val="0"/>
              </a:spcAft>
              <a:defRPr sz="1200">
                <a:latin typeface="+mn-lt"/>
                <a:ea typeface="+mn-ea"/>
              </a:defRPr>
            </a:lvl1pPr>
          </a:lstStyle>
          <a:p>
            <a:pPr>
              <a:defRPr/>
            </a:pPr>
            <a:fld id="{16605638-C5A5-4EDA-9AC3-30FF4F776A27}" type="datetimeFigureOut">
              <a:rPr lang="ja-JP" altLang="en-US"/>
              <a:pPr>
                <a:defRPr/>
              </a:pPr>
              <a:t>2021/10/13</a:t>
            </a:fld>
            <a:endParaRPr lang="ja-JP" altLang="en-US"/>
          </a:p>
        </p:txBody>
      </p:sp>
      <p:sp>
        <p:nvSpPr>
          <p:cNvPr id="4" name="スライド イメージ プレースホルダ 3"/>
          <p:cNvSpPr>
            <a:spLocks noGrp="1" noRot="1" noChangeAspect="1"/>
          </p:cNvSpPr>
          <p:nvPr>
            <p:ph type="sldImg" idx="2"/>
          </p:nvPr>
        </p:nvSpPr>
        <p:spPr>
          <a:xfrm>
            <a:off x="1982788" y="741363"/>
            <a:ext cx="2771775" cy="3697287"/>
          </a:xfrm>
          <a:prstGeom prst="rect">
            <a:avLst/>
          </a:prstGeom>
          <a:noFill/>
          <a:ln w="12700">
            <a:solidFill>
              <a:prstClr val="black"/>
            </a:solidFill>
          </a:ln>
        </p:spPr>
        <p:txBody>
          <a:bodyPr vert="horz" lIns="90634" tIns="45317" rIns="90634" bIns="45317" rtlCol="0" anchor="ctr"/>
          <a:lstStyle/>
          <a:p>
            <a:pPr lvl="0"/>
            <a:endParaRPr lang="ja-JP" altLang="en-US" noProof="0" smtClean="0"/>
          </a:p>
        </p:txBody>
      </p:sp>
      <p:sp>
        <p:nvSpPr>
          <p:cNvPr id="5" name="ノート プレースホルダ 4"/>
          <p:cNvSpPr>
            <a:spLocks noGrp="1"/>
          </p:cNvSpPr>
          <p:nvPr>
            <p:ph type="body" sz="quarter" idx="3"/>
          </p:nvPr>
        </p:nvSpPr>
        <p:spPr>
          <a:xfrm>
            <a:off x="674050" y="4686540"/>
            <a:ext cx="5387666" cy="4439132"/>
          </a:xfrm>
          <a:prstGeom prst="rect">
            <a:avLst/>
          </a:prstGeom>
        </p:spPr>
        <p:txBody>
          <a:bodyPr vert="horz" lIns="90634" tIns="45317" rIns="90634" bIns="45317"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2" y="9371501"/>
            <a:ext cx="2919302" cy="493236"/>
          </a:xfrm>
          <a:prstGeom prst="rect">
            <a:avLst/>
          </a:prstGeom>
        </p:spPr>
        <p:txBody>
          <a:bodyPr vert="horz" lIns="90634" tIns="45317" rIns="90634" bIns="4531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890" y="9371501"/>
            <a:ext cx="2919302" cy="493236"/>
          </a:xfrm>
          <a:prstGeom prst="rect">
            <a:avLst/>
          </a:prstGeom>
        </p:spPr>
        <p:txBody>
          <a:bodyPr vert="horz" lIns="90634" tIns="45317" rIns="90634" bIns="45317" rtlCol="0" anchor="b"/>
          <a:lstStyle>
            <a:lvl1pPr algn="r" fontAlgn="auto">
              <a:spcBef>
                <a:spcPts val="0"/>
              </a:spcBef>
              <a:spcAft>
                <a:spcPts val="0"/>
              </a:spcAft>
              <a:defRPr sz="1200">
                <a:latin typeface="+mn-lt"/>
                <a:ea typeface="+mn-ea"/>
              </a:defRPr>
            </a:lvl1pPr>
          </a:lstStyle>
          <a:p>
            <a:pPr>
              <a:defRPr/>
            </a:pPr>
            <a:fld id="{F5A537AB-04B9-40DB-BEDF-E69AE6CAFACC}" type="slidenum">
              <a:rPr lang="ja-JP" altLang="en-US"/>
              <a:pPr>
                <a:defRPr/>
              </a:pPr>
              <a:t>‹#›</a:t>
            </a:fld>
            <a:endParaRPr lang="ja-JP" altLang="en-US"/>
          </a:p>
        </p:txBody>
      </p:sp>
    </p:spTree>
    <p:extLst>
      <p:ext uri="{BB962C8B-B14F-4D97-AF65-F5344CB8AC3E}">
        <p14:creationId xmlns:p14="http://schemas.microsoft.com/office/powerpoint/2010/main" val="17789551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5A537AB-04B9-40DB-BEDF-E69AE6CAFACC}" type="slidenum">
              <a:rPr lang="ja-JP" altLang="en-US" smtClean="0"/>
              <a:pPr>
                <a:defRPr/>
              </a:pPr>
              <a:t>1</a:t>
            </a:fld>
            <a:endParaRPr lang="ja-JP" altLang="en-US"/>
          </a:p>
        </p:txBody>
      </p:sp>
    </p:spTree>
    <p:extLst>
      <p:ext uri="{BB962C8B-B14F-4D97-AF65-F5344CB8AC3E}">
        <p14:creationId xmlns:p14="http://schemas.microsoft.com/office/powerpoint/2010/main" val="2895201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0"/>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BF005B1A-B023-4281-BA47-AB3336C573E0}" type="datetimeFigureOut">
              <a:rPr lang="ja-JP" altLang="en-US" smtClean="0"/>
              <a:pPr>
                <a:defRPr/>
              </a:pPr>
              <a:t>2021/10/13</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8F6A604A-D96B-4BA8-95C4-77BCEAF3D569}" type="slidenum">
              <a:rPr lang="ja-JP" altLang="en-US" smtClean="0"/>
              <a:pPr>
                <a:defRPr/>
              </a:pPr>
              <a:t>‹#›</a:t>
            </a:fld>
            <a:endParaRPr lang="ja-JP" altLang="en-US" dirty="0"/>
          </a:p>
        </p:txBody>
      </p:sp>
    </p:spTree>
    <p:extLst>
      <p:ext uri="{BB962C8B-B14F-4D97-AF65-F5344CB8AC3E}">
        <p14:creationId xmlns:p14="http://schemas.microsoft.com/office/powerpoint/2010/main" val="103991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0B37C855-9569-4A30-B7A0-FD3E2C60FA78}" type="datetimeFigureOut">
              <a:rPr lang="ja-JP" altLang="en-US" smtClean="0"/>
              <a:pPr>
                <a:defRPr/>
              </a:pPr>
              <a:t>2021/10/13</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D627FA97-73BC-48A9-BB6D-1C906C7C17F8}" type="slidenum">
              <a:rPr lang="ja-JP" altLang="en-US" smtClean="0"/>
              <a:pPr>
                <a:defRPr/>
              </a:pPr>
              <a:t>‹#›</a:t>
            </a:fld>
            <a:endParaRPr lang="ja-JP" altLang="en-US" dirty="0"/>
          </a:p>
        </p:txBody>
      </p:sp>
    </p:spTree>
    <p:extLst>
      <p:ext uri="{BB962C8B-B14F-4D97-AF65-F5344CB8AC3E}">
        <p14:creationId xmlns:p14="http://schemas.microsoft.com/office/powerpoint/2010/main" val="2874514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8"/>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8"/>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0B37C855-9569-4A30-B7A0-FD3E2C60FA78}" type="datetimeFigureOut">
              <a:rPr lang="ja-JP" altLang="en-US" smtClean="0"/>
              <a:pPr>
                <a:defRPr/>
              </a:pPr>
              <a:t>2021/10/13</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D627FA97-73BC-48A9-BB6D-1C906C7C17F8}" type="slidenum">
              <a:rPr lang="ja-JP" altLang="en-US" smtClean="0"/>
              <a:pPr>
                <a:defRPr/>
              </a:pPr>
              <a:t>‹#›</a:t>
            </a:fld>
            <a:endParaRPr lang="ja-JP" altLang="en-US" dirty="0"/>
          </a:p>
        </p:txBody>
      </p:sp>
    </p:spTree>
    <p:extLst>
      <p:ext uri="{BB962C8B-B14F-4D97-AF65-F5344CB8AC3E}">
        <p14:creationId xmlns:p14="http://schemas.microsoft.com/office/powerpoint/2010/main" val="134559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8BCB1B11-3CFC-4885-8C76-FC327B2DD8D4}" type="datetimeFigureOut">
              <a:rPr lang="ja-JP" altLang="en-US" smtClean="0"/>
              <a:pPr>
                <a:defRPr/>
              </a:pPr>
              <a:t>2021/10/13</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DDA994A9-F841-4120-BFD0-D8103A143089}" type="slidenum">
              <a:rPr lang="ja-JP" altLang="en-US" smtClean="0"/>
              <a:pPr>
                <a:defRPr/>
              </a:pPr>
              <a:t>‹#›</a:t>
            </a:fld>
            <a:endParaRPr lang="ja-JP" altLang="en-US" dirty="0"/>
          </a:p>
        </p:txBody>
      </p:sp>
    </p:spTree>
    <p:extLst>
      <p:ext uri="{BB962C8B-B14F-4D97-AF65-F5344CB8AC3E}">
        <p14:creationId xmlns:p14="http://schemas.microsoft.com/office/powerpoint/2010/main" val="70445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41E33DD8-8A64-4750-8F7E-D8D732E9FDB4}" type="datetimeFigureOut">
              <a:rPr lang="ja-JP" altLang="en-US" smtClean="0"/>
              <a:pPr>
                <a:defRPr/>
              </a:pPr>
              <a:t>2021/10/13</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5886747C-4B3A-45B3-B8DC-F08EF65C92BA}" type="slidenum">
              <a:rPr lang="ja-JP" altLang="en-US" smtClean="0"/>
              <a:pPr>
                <a:defRPr/>
              </a:pPr>
              <a:t>‹#›</a:t>
            </a:fld>
            <a:endParaRPr lang="ja-JP" altLang="en-US" dirty="0"/>
          </a:p>
        </p:txBody>
      </p:sp>
    </p:spTree>
    <p:extLst>
      <p:ext uri="{BB962C8B-B14F-4D97-AF65-F5344CB8AC3E}">
        <p14:creationId xmlns:p14="http://schemas.microsoft.com/office/powerpoint/2010/main" val="3322917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A3D55E75-A22A-4F76-AA6E-DDD0A575D7BA}" type="datetimeFigureOut">
              <a:rPr lang="ja-JP" altLang="en-US" smtClean="0"/>
              <a:pPr>
                <a:defRPr/>
              </a:pPr>
              <a:t>2021/10/13</a:t>
            </a:fld>
            <a:endParaRPr lang="ja-JP" altLang="en-US" dirty="0"/>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D514D598-9201-4150-A1AD-A3CADF84100C}" type="slidenum">
              <a:rPr lang="ja-JP" altLang="en-US" smtClean="0"/>
              <a:pPr>
                <a:defRPr/>
              </a:pPr>
              <a:t>‹#›</a:t>
            </a:fld>
            <a:endParaRPr lang="ja-JP" altLang="en-US" dirty="0"/>
          </a:p>
        </p:txBody>
      </p:sp>
    </p:spTree>
    <p:extLst>
      <p:ext uri="{BB962C8B-B14F-4D97-AF65-F5344CB8AC3E}">
        <p14:creationId xmlns:p14="http://schemas.microsoft.com/office/powerpoint/2010/main" val="127984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EAB4E843-7E0A-4B45-9542-897C006F560A}" type="datetimeFigureOut">
              <a:rPr lang="ja-JP" altLang="en-US" smtClean="0"/>
              <a:pPr>
                <a:defRPr/>
              </a:pPr>
              <a:t>2021/10/13</a:t>
            </a:fld>
            <a:endParaRPr lang="ja-JP" altLang="en-US" dirty="0"/>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350A9F10-8A62-45B2-B828-58FC29EF5A6E}" type="slidenum">
              <a:rPr lang="ja-JP" altLang="en-US" smtClean="0"/>
              <a:pPr>
                <a:defRPr/>
              </a:pPr>
              <a:t>‹#›</a:t>
            </a:fld>
            <a:endParaRPr lang="ja-JP" altLang="en-US" dirty="0"/>
          </a:p>
        </p:txBody>
      </p:sp>
    </p:spTree>
    <p:extLst>
      <p:ext uri="{BB962C8B-B14F-4D97-AF65-F5344CB8AC3E}">
        <p14:creationId xmlns:p14="http://schemas.microsoft.com/office/powerpoint/2010/main" val="117683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ED3A14E2-107F-4D3A-BB2D-0F0FF4D3C08B}" type="datetimeFigureOut">
              <a:rPr lang="ja-JP" altLang="en-US" smtClean="0"/>
              <a:pPr>
                <a:defRPr/>
              </a:pPr>
              <a:t>2021/10/13</a:t>
            </a:fld>
            <a:endParaRPr lang="ja-JP" altLang="en-US" dirty="0"/>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A48DF054-144F-49B5-9BB4-C21122E9A917}" type="slidenum">
              <a:rPr lang="ja-JP" altLang="en-US" smtClean="0"/>
              <a:pPr>
                <a:defRPr/>
              </a:pPr>
              <a:t>‹#›</a:t>
            </a:fld>
            <a:endParaRPr lang="ja-JP" altLang="en-US" dirty="0"/>
          </a:p>
        </p:txBody>
      </p:sp>
    </p:spTree>
    <p:extLst>
      <p:ext uri="{BB962C8B-B14F-4D97-AF65-F5344CB8AC3E}">
        <p14:creationId xmlns:p14="http://schemas.microsoft.com/office/powerpoint/2010/main" val="363603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443EA118-7F61-4C39-BD70-A76789E4007D}" type="datetimeFigureOut">
              <a:rPr lang="ja-JP" altLang="en-US" smtClean="0"/>
              <a:pPr>
                <a:defRPr/>
              </a:pPr>
              <a:t>2021/10/13</a:t>
            </a:fld>
            <a:endParaRPr lang="ja-JP" altLang="en-US" dirty="0"/>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E6BB7205-527A-4FC6-B3BF-C69A99036851}" type="slidenum">
              <a:rPr lang="ja-JP" altLang="en-US" smtClean="0"/>
              <a:pPr>
                <a:defRPr/>
              </a:pPr>
              <a:t>‹#›</a:t>
            </a:fld>
            <a:endParaRPr lang="ja-JP" altLang="en-US" dirty="0"/>
          </a:p>
        </p:txBody>
      </p:sp>
    </p:spTree>
    <p:extLst>
      <p:ext uri="{BB962C8B-B14F-4D97-AF65-F5344CB8AC3E}">
        <p14:creationId xmlns:p14="http://schemas.microsoft.com/office/powerpoint/2010/main" val="427648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0B37C855-9569-4A30-B7A0-FD3E2C60FA78}" type="datetimeFigureOut">
              <a:rPr lang="ja-JP" altLang="en-US" smtClean="0"/>
              <a:pPr>
                <a:defRPr/>
              </a:pPr>
              <a:t>2021/10/13</a:t>
            </a:fld>
            <a:endParaRPr lang="ja-JP" altLang="en-US" dirty="0"/>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D627FA97-73BC-48A9-BB6D-1C906C7C17F8}" type="slidenum">
              <a:rPr lang="ja-JP" altLang="en-US" smtClean="0"/>
              <a:pPr>
                <a:defRPr/>
              </a:pPr>
              <a:t>‹#›</a:t>
            </a:fld>
            <a:endParaRPr lang="ja-JP" altLang="en-US" dirty="0"/>
          </a:p>
        </p:txBody>
      </p:sp>
    </p:spTree>
    <p:extLst>
      <p:ext uri="{BB962C8B-B14F-4D97-AF65-F5344CB8AC3E}">
        <p14:creationId xmlns:p14="http://schemas.microsoft.com/office/powerpoint/2010/main" val="1421394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546215F2-E105-4542-9AC7-5938536C33F6}" type="datetimeFigureOut">
              <a:rPr lang="ja-JP" altLang="en-US" smtClean="0"/>
              <a:pPr>
                <a:defRPr/>
              </a:pPr>
              <a:t>2021/10/13</a:t>
            </a:fld>
            <a:endParaRPr lang="ja-JP" altLang="en-US" dirty="0"/>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F1E35EB3-F075-4092-AC2E-B3B68A4F29A6}" type="slidenum">
              <a:rPr lang="ja-JP" altLang="en-US" smtClean="0"/>
              <a:pPr>
                <a:defRPr/>
              </a:pPr>
              <a:t>‹#›</a:t>
            </a:fld>
            <a:endParaRPr lang="ja-JP" altLang="en-US" dirty="0"/>
          </a:p>
        </p:txBody>
      </p:sp>
    </p:spTree>
    <p:extLst>
      <p:ext uri="{BB962C8B-B14F-4D97-AF65-F5344CB8AC3E}">
        <p14:creationId xmlns:p14="http://schemas.microsoft.com/office/powerpoint/2010/main" val="338457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B37C855-9569-4A30-B7A0-FD3E2C60FA78}" type="datetimeFigureOut">
              <a:rPr lang="ja-JP" altLang="en-US" smtClean="0"/>
              <a:pPr>
                <a:defRPr/>
              </a:pPr>
              <a:t>2021/10/13</a:t>
            </a:fld>
            <a:endParaRPr lang="ja-JP" altLang="en-US" dirty="0"/>
          </a:p>
        </p:txBody>
      </p:sp>
      <p:sp>
        <p:nvSpPr>
          <p:cNvPr id="5" name="フッター プレースホルダー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627FA97-73BC-48A9-BB6D-1C906C7C17F8}" type="slidenum">
              <a:rPr lang="ja-JP" altLang="en-US" smtClean="0"/>
              <a:pPr>
                <a:defRPr/>
              </a:pPr>
              <a:t>‹#›</a:t>
            </a:fld>
            <a:endParaRPr lang="ja-JP" altLang="en-US" dirty="0"/>
          </a:p>
        </p:txBody>
      </p:sp>
    </p:spTree>
    <p:extLst>
      <p:ext uri="{BB962C8B-B14F-4D97-AF65-F5344CB8AC3E}">
        <p14:creationId xmlns:p14="http://schemas.microsoft.com/office/powerpoint/2010/main" val="180179794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図表 11"/>
          <p:cNvGraphicFramePr>
            <a:graphicFrameLocks/>
          </p:cNvGraphicFramePr>
          <p:nvPr>
            <p:extLst>
              <p:ext uri="{D42A27DB-BD31-4B8C-83A1-F6EECF244321}">
                <p14:modId xmlns:p14="http://schemas.microsoft.com/office/powerpoint/2010/main" val="1836058826"/>
              </p:ext>
            </p:extLst>
          </p:nvPr>
        </p:nvGraphicFramePr>
        <p:xfrm>
          <a:off x="744307" y="1256813"/>
          <a:ext cx="5175448" cy="4410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51" name="正方形/長方形 4"/>
          <p:cNvSpPr>
            <a:spLocks noChangeArrowheads="1"/>
          </p:cNvSpPr>
          <p:nvPr/>
        </p:nvSpPr>
        <p:spPr bwMode="auto">
          <a:xfrm>
            <a:off x="0" y="-31"/>
            <a:ext cx="6858000" cy="1190983"/>
          </a:xfrm>
          <a:prstGeom prst="rect">
            <a:avLst/>
          </a:prstGeom>
          <a:solidFill>
            <a:srgbClr val="FF6600"/>
          </a:solidFill>
          <a:ln w="9525">
            <a:noFill/>
            <a:miter lim="800000"/>
            <a:headEnd/>
            <a:tailEnd/>
          </a:ln>
        </p:spPr>
        <p:txBody>
          <a:bodyPr wrap="square" anchor="ctr">
            <a:noAutofit/>
          </a:bodyPr>
          <a:lstStyle/>
          <a:p>
            <a:pPr algn="ctr"/>
            <a:r>
              <a:rPr lang="ja-JP" altLang="en-US" sz="2400" b="1" dirty="0" smtClean="0">
                <a:solidFill>
                  <a:schemeClr val="bg1"/>
                </a:solidFill>
                <a:latin typeface="UD デジタル 教科書体 NP-B" panose="02020700000000000000" pitchFamily="18" charset="-128"/>
                <a:ea typeface="UD デジタル 教科書体 NP-B" panose="02020700000000000000" pitchFamily="18" charset="-128"/>
              </a:rPr>
              <a:t>　　　　まえばし</a:t>
            </a:r>
            <a:r>
              <a:rPr lang="ja-JP" altLang="ja-JP" sz="2400" b="1" dirty="0" smtClean="0">
                <a:solidFill>
                  <a:schemeClr val="bg1"/>
                </a:solidFill>
                <a:latin typeface="UD デジタル 教科書体 NP-B" panose="02020700000000000000" pitchFamily="18" charset="-128"/>
                <a:ea typeface="UD デジタル 教科書体 NP-B" panose="02020700000000000000" pitchFamily="18" charset="-128"/>
              </a:rPr>
              <a:t>創業</a:t>
            </a:r>
            <a:r>
              <a:rPr lang="ja-JP" altLang="en-US" sz="2400" b="1" dirty="0" smtClean="0">
                <a:solidFill>
                  <a:schemeClr val="bg1"/>
                </a:solidFill>
                <a:latin typeface="UD デジタル 教科書体 NP-B" panose="02020700000000000000" pitchFamily="18" charset="-128"/>
                <a:ea typeface="UD デジタル 教科書体 NP-B" panose="02020700000000000000" pitchFamily="18" charset="-128"/>
              </a:rPr>
              <a:t>支援ネットワーク</a:t>
            </a:r>
            <a:endParaRPr lang="en-US" altLang="ja-JP" sz="2400" b="1" dirty="0" smtClean="0">
              <a:solidFill>
                <a:schemeClr val="bg1"/>
              </a:solidFill>
              <a:latin typeface="UD デジタル 教科書体 NP-B" panose="02020700000000000000" pitchFamily="18" charset="-128"/>
              <a:ea typeface="UD デジタル 教科書体 NP-B" panose="02020700000000000000" pitchFamily="18" charset="-128"/>
            </a:endParaRPr>
          </a:p>
          <a:p>
            <a:pPr algn="ctr"/>
            <a:r>
              <a:rPr lang="ja-JP" altLang="en-US" sz="4000" b="1" dirty="0" smtClean="0">
                <a:solidFill>
                  <a:schemeClr val="bg1"/>
                </a:solidFill>
                <a:latin typeface="UD デジタル 教科書体 NP-B" panose="02020700000000000000" pitchFamily="18" charset="-128"/>
                <a:ea typeface="UD デジタル 教科書体 NP-B" panose="02020700000000000000" pitchFamily="18" charset="-128"/>
              </a:rPr>
              <a:t>　　　 第９回 よろず</a:t>
            </a:r>
            <a:r>
              <a:rPr lang="ja-JP" altLang="ja-JP" sz="4000" b="1" dirty="0" smtClean="0">
                <a:solidFill>
                  <a:schemeClr val="bg1"/>
                </a:solidFill>
                <a:latin typeface="UD デジタル 教科書体 NP-B" panose="02020700000000000000" pitchFamily="18" charset="-128"/>
                <a:ea typeface="UD デジタル 教科書体 NP-B" panose="02020700000000000000" pitchFamily="18" charset="-128"/>
              </a:rPr>
              <a:t>相談会</a:t>
            </a:r>
            <a:endParaRPr lang="en-US" altLang="ja-JP" sz="40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0" name="角丸四角形 9"/>
          <p:cNvSpPr/>
          <p:nvPr/>
        </p:nvSpPr>
        <p:spPr>
          <a:xfrm>
            <a:off x="2535916" y="1833242"/>
            <a:ext cx="1592230" cy="3348922"/>
          </a:xfrm>
          <a:prstGeom prst="roundRect">
            <a:avLst>
              <a:gd name="adj" fmla="val 2557"/>
            </a:avLst>
          </a:prstGeom>
          <a:noFill/>
          <a:ln w="47625">
            <a:no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lIns="108000" rIns="108000" anchor="ctr"/>
          <a:lstStyle/>
          <a:p>
            <a:pPr algn="just" fontAlgn="auto">
              <a:spcBef>
                <a:spcPts val="0"/>
              </a:spcBef>
              <a:spcAft>
                <a:spcPts val="0"/>
              </a:spcAft>
              <a:defRPr/>
            </a:pPr>
            <a:r>
              <a:rPr lang="en-US" altLang="ja-JP" sz="1900" dirty="0" smtClean="0">
                <a:solidFill>
                  <a:srgbClr val="C00000"/>
                </a:solidFill>
                <a:latin typeface="UD デジタル 教科書体 NK-B" panose="02020700000000000000" pitchFamily="18" charset="-128"/>
                <a:ea typeface="UD デジタル 教科書体 NK-B" panose="02020700000000000000" pitchFamily="18" charset="-128"/>
              </a:rPr>
              <a:t>12</a:t>
            </a:r>
            <a:r>
              <a:rPr lang="ja-JP" altLang="en-US" sz="1900" dirty="0" smtClean="0">
                <a:solidFill>
                  <a:srgbClr val="C00000"/>
                </a:solidFill>
                <a:latin typeface="UD デジタル 教科書体 NK-B" panose="02020700000000000000" pitchFamily="18" charset="-128"/>
                <a:ea typeface="UD デジタル 教科書体 NK-B" panose="02020700000000000000" pitchFamily="18" charset="-128"/>
              </a:rPr>
              <a:t>の支援機関が一堂に会して、創業に関す</a:t>
            </a:r>
            <a:r>
              <a:rPr lang="ja-JP" altLang="en-US" sz="1900" dirty="0">
                <a:solidFill>
                  <a:srgbClr val="C00000"/>
                </a:solidFill>
                <a:latin typeface="UD デジタル 教科書体 NK-B" panose="02020700000000000000" pitchFamily="18" charset="-128"/>
                <a:ea typeface="UD デジタル 教科書体 NK-B" panose="02020700000000000000" pitchFamily="18" charset="-128"/>
              </a:rPr>
              <a:t>る</a:t>
            </a:r>
            <a:r>
              <a:rPr lang="ja-JP" altLang="en-US" sz="1900" dirty="0" smtClean="0">
                <a:solidFill>
                  <a:srgbClr val="C00000"/>
                </a:solidFill>
                <a:latin typeface="UD デジタル 教科書体 NK-B" panose="02020700000000000000" pitchFamily="18" charset="-128"/>
                <a:ea typeface="UD デジタル 教科書体 NK-B" panose="02020700000000000000" pitchFamily="18" charset="-128"/>
              </a:rPr>
              <a:t>あらゆる相談をワンストップでお答えします。　</a:t>
            </a:r>
          </a:p>
        </p:txBody>
      </p:sp>
      <p:graphicFrame>
        <p:nvGraphicFramePr>
          <p:cNvPr id="16" name="表 15"/>
          <p:cNvGraphicFramePr>
            <a:graphicFrameLocks noGrp="1"/>
          </p:cNvGraphicFramePr>
          <p:nvPr>
            <p:extLst>
              <p:ext uri="{D42A27DB-BD31-4B8C-83A1-F6EECF244321}">
                <p14:modId xmlns:p14="http://schemas.microsoft.com/office/powerpoint/2010/main" val="1135032431"/>
              </p:ext>
            </p:extLst>
          </p:nvPr>
        </p:nvGraphicFramePr>
        <p:xfrm>
          <a:off x="200566" y="5749650"/>
          <a:ext cx="6456868" cy="2373987"/>
        </p:xfrm>
        <a:graphic>
          <a:graphicData uri="http://schemas.openxmlformats.org/drawingml/2006/table">
            <a:tbl>
              <a:tblPr>
                <a:tableStyleId>{ED083AE6-46FA-4A59-8FB0-9F97EB10719F}</a:tableStyleId>
              </a:tblPr>
              <a:tblGrid>
                <a:gridCol w="987521">
                  <a:extLst>
                    <a:ext uri="{9D8B030D-6E8A-4147-A177-3AD203B41FA5}">
                      <a16:colId xmlns:a16="http://schemas.microsoft.com/office/drawing/2014/main" val="20000"/>
                    </a:ext>
                  </a:extLst>
                </a:gridCol>
                <a:gridCol w="5469347">
                  <a:extLst>
                    <a:ext uri="{9D8B030D-6E8A-4147-A177-3AD203B41FA5}">
                      <a16:colId xmlns:a16="http://schemas.microsoft.com/office/drawing/2014/main" val="20001"/>
                    </a:ext>
                  </a:extLst>
                </a:gridCol>
              </a:tblGrid>
              <a:tr h="271857">
                <a:tc gridSpan="2">
                  <a:txBody>
                    <a:bodyPr/>
                    <a:lstStyle/>
                    <a:p>
                      <a:pPr algn="ctr">
                        <a:lnSpc>
                          <a:spcPct val="100000"/>
                        </a:lnSpc>
                        <a:spcAft>
                          <a:spcPts val="0"/>
                        </a:spcAft>
                      </a:pPr>
                      <a:r>
                        <a:rPr lang="ja-JP" altLang="en-US" sz="1200" b="1" kern="100" dirty="0" smtClean="0">
                          <a:solidFill>
                            <a:schemeClr val="bg1"/>
                          </a:solidFill>
                          <a:latin typeface="HG丸ｺﾞｼｯｸM-PRO" pitchFamily="50" charset="-128"/>
                          <a:ea typeface="HG丸ｺﾞｼｯｸM-PRO" pitchFamily="50" charset="-128"/>
                          <a:cs typeface="Times New Roman"/>
                        </a:rPr>
                        <a:t>開　催　内　容</a:t>
                      </a:r>
                      <a:endParaRPr lang="ja-JP" sz="1200" b="1" kern="100" dirty="0">
                        <a:solidFill>
                          <a:schemeClr val="bg1"/>
                        </a:solidFill>
                        <a:latin typeface="HG丸ｺﾞｼｯｸM-PRO" pitchFamily="50" charset="-128"/>
                        <a:ea typeface="HG丸ｺﾞｼｯｸM-PRO" pitchFamily="50" charset="-128"/>
                        <a:cs typeface="Times New Roman"/>
                      </a:endParaRPr>
                    </a:p>
                  </a:txBody>
                  <a:tcPr marL="36000" marR="36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hMerge="1">
                  <a:txBody>
                    <a:bodyPr/>
                    <a:lstStyle/>
                    <a:p>
                      <a:pPr algn="just">
                        <a:lnSpc>
                          <a:spcPct val="100000"/>
                        </a:lnSpc>
                        <a:spcAft>
                          <a:spcPts val="0"/>
                        </a:spcAft>
                      </a:pPr>
                      <a:endParaRPr lang="ja-JP" sz="1100" kern="100" dirty="0">
                        <a:latin typeface="HG丸ｺﾞｼｯｸM-PRO" pitchFamily="50" charset="-128"/>
                        <a:ea typeface="HG丸ｺﾞｼｯｸM-PRO" pitchFamily="50" charset="-128"/>
                        <a:cs typeface="Times New Roman"/>
                      </a:endParaRPr>
                    </a:p>
                  </a:txBody>
                  <a:tcPr marL="72000" marR="72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67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100" kern="100" dirty="0" smtClean="0">
                          <a:latin typeface="HG丸ｺﾞｼｯｸM-PRO" pitchFamily="50" charset="-128"/>
                          <a:ea typeface="HG丸ｺﾞｼｯｸM-PRO" pitchFamily="50" charset="-128"/>
                        </a:rPr>
                        <a:t>日　　時</a:t>
                      </a:r>
                      <a:endParaRPr lang="ja-JP" altLang="ja-JP" sz="1100" kern="100" dirty="0" smtClean="0">
                        <a:latin typeface="HG丸ｺﾞｼｯｸM-PRO" pitchFamily="50" charset="-128"/>
                        <a:ea typeface="HG丸ｺﾞｼｯｸM-PRO" pitchFamily="50" charset="-128"/>
                        <a:cs typeface="Times New Roman"/>
                      </a:endParaRPr>
                    </a:p>
                  </a:txBody>
                  <a:tcPr marL="36000" marR="36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200" b="1" kern="100" baseline="0" dirty="0" smtClean="0">
                          <a:latin typeface="HG丸ｺﾞｼｯｸM-PRO" pitchFamily="50" charset="-128"/>
                          <a:ea typeface="HG丸ｺﾞｼｯｸM-PRO" pitchFamily="50" charset="-128"/>
                        </a:rPr>
                        <a:t>令和３年</a:t>
                      </a:r>
                      <a:r>
                        <a:rPr lang="en-US" altLang="ja-JP" sz="1200" b="1" kern="100" baseline="0" dirty="0" smtClean="0">
                          <a:latin typeface="HG丸ｺﾞｼｯｸM-PRO" pitchFamily="50" charset="-128"/>
                          <a:ea typeface="HG丸ｺﾞｼｯｸM-PRO" pitchFamily="50" charset="-128"/>
                        </a:rPr>
                        <a:t>1</a:t>
                      </a:r>
                      <a:r>
                        <a:rPr lang="ja-JP" altLang="en-US" sz="1200" b="1" kern="100" baseline="0" dirty="0" smtClean="0">
                          <a:latin typeface="HG丸ｺﾞｼｯｸM-PRO" pitchFamily="50" charset="-128"/>
                          <a:ea typeface="HG丸ｺﾞｼｯｸM-PRO" pitchFamily="50" charset="-128"/>
                        </a:rPr>
                        <a:t>１</a:t>
                      </a:r>
                      <a:r>
                        <a:rPr lang="ja-JP" altLang="ja-JP" sz="1200" b="1" kern="100" baseline="0" dirty="0" smtClean="0">
                          <a:latin typeface="HG丸ｺﾞｼｯｸM-PRO" pitchFamily="50" charset="-128"/>
                          <a:ea typeface="HG丸ｺﾞｼｯｸM-PRO" pitchFamily="50" charset="-128"/>
                        </a:rPr>
                        <a:t>月</a:t>
                      </a:r>
                      <a:r>
                        <a:rPr lang="en-US" altLang="ja-JP" sz="1200" b="1" kern="100" baseline="0" dirty="0" smtClean="0">
                          <a:latin typeface="HG丸ｺﾞｼｯｸM-PRO" pitchFamily="50" charset="-128"/>
                          <a:ea typeface="HG丸ｺﾞｼｯｸM-PRO" pitchFamily="50" charset="-128"/>
                        </a:rPr>
                        <a:t>1</a:t>
                      </a:r>
                      <a:r>
                        <a:rPr lang="ja-JP" altLang="en-US" sz="1200" b="1" kern="100" baseline="0" dirty="0" smtClean="0">
                          <a:latin typeface="HG丸ｺﾞｼｯｸM-PRO" pitchFamily="50" charset="-128"/>
                          <a:ea typeface="HG丸ｺﾞｼｯｸM-PRO" pitchFamily="50" charset="-128"/>
                        </a:rPr>
                        <a:t>２</a:t>
                      </a:r>
                      <a:r>
                        <a:rPr lang="ja-JP" altLang="ja-JP" sz="1200" b="1" kern="100" baseline="0" dirty="0" smtClean="0">
                          <a:latin typeface="HG丸ｺﾞｼｯｸM-PRO" pitchFamily="50" charset="-128"/>
                          <a:ea typeface="HG丸ｺﾞｼｯｸM-PRO" pitchFamily="50" charset="-128"/>
                        </a:rPr>
                        <a:t>日</a:t>
                      </a:r>
                      <a:r>
                        <a:rPr lang="ja-JP" altLang="ja-JP" sz="1200" b="1" kern="100" spc="-150" baseline="0" dirty="0" smtClean="0">
                          <a:latin typeface="HG丸ｺﾞｼｯｸM-PRO" pitchFamily="50" charset="-128"/>
                          <a:ea typeface="HG丸ｺﾞｼｯｸM-PRO" pitchFamily="50" charset="-128"/>
                        </a:rPr>
                        <a:t>（</a:t>
                      </a:r>
                      <a:r>
                        <a:rPr lang="ja-JP" altLang="en-US" sz="1200" b="1" kern="100" spc="-150" baseline="0" dirty="0" smtClean="0">
                          <a:latin typeface="HG丸ｺﾞｼｯｸM-PRO" pitchFamily="50" charset="-128"/>
                          <a:ea typeface="HG丸ｺﾞｼｯｸM-PRO" pitchFamily="50" charset="-128"/>
                        </a:rPr>
                        <a:t>金</a:t>
                      </a:r>
                      <a:r>
                        <a:rPr lang="ja-JP" altLang="ja-JP" sz="1200" b="1" kern="100" spc="-150" baseline="0" dirty="0" smtClean="0">
                          <a:latin typeface="HG丸ｺﾞｼｯｸM-PRO" pitchFamily="50" charset="-128"/>
                          <a:ea typeface="HG丸ｺﾞｼｯｸM-PRO" pitchFamily="50" charset="-128"/>
                        </a:rPr>
                        <a:t>）</a:t>
                      </a:r>
                      <a:r>
                        <a:rPr lang="ja-JP" altLang="ja-JP" sz="1200" b="1" kern="100" baseline="0" dirty="0" smtClean="0">
                          <a:latin typeface="HG丸ｺﾞｼｯｸM-PRO" pitchFamily="50" charset="-128"/>
                          <a:ea typeface="HG丸ｺﾞｼｯｸM-PRO" pitchFamily="50" charset="-128"/>
                        </a:rPr>
                        <a:t>１</a:t>
                      </a:r>
                      <a:r>
                        <a:rPr lang="ja-JP" altLang="en-US" sz="1200" b="1" kern="100" baseline="0" dirty="0" smtClean="0">
                          <a:latin typeface="HG丸ｺﾞｼｯｸM-PRO" pitchFamily="50" charset="-128"/>
                          <a:ea typeface="HG丸ｺﾞｼｯｸM-PRO" pitchFamily="50" charset="-128"/>
                        </a:rPr>
                        <a:t>６：００</a:t>
                      </a:r>
                      <a:r>
                        <a:rPr lang="ja-JP" altLang="ja-JP" sz="1200" b="1" kern="100" baseline="0" dirty="0" smtClean="0">
                          <a:latin typeface="HG丸ｺﾞｼｯｸM-PRO" pitchFamily="50" charset="-128"/>
                          <a:ea typeface="HG丸ｺﾞｼｯｸM-PRO" pitchFamily="50" charset="-128"/>
                        </a:rPr>
                        <a:t>～</a:t>
                      </a:r>
                      <a:r>
                        <a:rPr lang="ja-JP" altLang="en-US" sz="1200" b="1" kern="100" baseline="0" dirty="0" smtClean="0">
                          <a:latin typeface="HG丸ｺﾞｼｯｸM-PRO" pitchFamily="50" charset="-128"/>
                          <a:ea typeface="HG丸ｺﾞｼｯｸM-PRO" pitchFamily="50" charset="-128"/>
                        </a:rPr>
                        <a:t>１９：００（</a:t>
                      </a:r>
                      <a:r>
                        <a:rPr lang="en-US" altLang="ja-JP" sz="1200" b="1" kern="100" baseline="0" dirty="0" smtClean="0">
                          <a:latin typeface="HG丸ｺﾞｼｯｸM-PRO" pitchFamily="50" charset="-128"/>
                          <a:ea typeface="HG丸ｺﾞｼｯｸM-PRO" pitchFamily="50" charset="-128"/>
                        </a:rPr>
                        <a:t>1</a:t>
                      </a:r>
                      <a:r>
                        <a:rPr lang="ja-JP" altLang="en-US" sz="1200" b="1" kern="100" baseline="0" dirty="0" smtClean="0">
                          <a:latin typeface="HG丸ｺﾞｼｯｸM-PRO" pitchFamily="50" charset="-128"/>
                          <a:ea typeface="HG丸ｺﾞｼｯｸM-PRO" pitchFamily="50" charset="-128"/>
                        </a:rPr>
                        <a:t>件あたり</a:t>
                      </a:r>
                      <a:r>
                        <a:rPr lang="en-US" altLang="ja-JP" sz="1200" b="1" kern="100" baseline="0" dirty="0" smtClean="0">
                          <a:latin typeface="HG丸ｺﾞｼｯｸM-PRO" pitchFamily="50" charset="-128"/>
                          <a:ea typeface="HG丸ｺﾞｼｯｸM-PRO" pitchFamily="50" charset="-128"/>
                        </a:rPr>
                        <a:t>1</a:t>
                      </a:r>
                      <a:r>
                        <a:rPr lang="ja-JP" altLang="en-US" sz="1200" b="1" kern="100" baseline="0" dirty="0" smtClean="0">
                          <a:latin typeface="HG丸ｺﾞｼｯｸM-PRO" pitchFamily="50" charset="-128"/>
                          <a:ea typeface="HG丸ｺﾞｼｯｸM-PRO" pitchFamily="50" charset="-128"/>
                        </a:rPr>
                        <a:t>時間程度）</a:t>
                      </a:r>
                      <a:endParaRPr lang="ja-JP" altLang="ja-JP" sz="1200" b="1" kern="100" baseline="0" dirty="0" smtClean="0">
                        <a:latin typeface="HG丸ｺﾞｼｯｸM-PRO" pitchFamily="50" charset="-128"/>
                        <a:ea typeface="HG丸ｺﾞｼｯｸM-PRO" pitchFamily="50" charset="-128"/>
                        <a:cs typeface="Times New Roman"/>
                      </a:endParaRPr>
                    </a:p>
                  </a:txBody>
                  <a:tcPr marL="72000" marR="72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7592560"/>
                  </a:ext>
                </a:extLst>
              </a:tr>
              <a:tr h="413495">
                <a:tc>
                  <a:txBody>
                    <a:bodyPr/>
                    <a:lstStyle/>
                    <a:p>
                      <a:pPr algn="ctr">
                        <a:lnSpc>
                          <a:spcPct val="100000"/>
                        </a:lnSpc>
                        <a:spcAft>
                          <a:spcPts val="0"/>
                        </a:spcAft>
                      </a:pPr>
                      <a:r>
                        <a:rPr lang="ja-JP" sz="1100" kern="100" dirty="0">
                          <a:latin typeface="HG丸ｺﾞｼｯｸM-PRO" pitchFamily="50" charset="-128"/>
                          <a:ea typeface="HG丸ｺﾞｼｯｸM-PRO" pitchFamily="50" charset="-128"/>
                        </a:rPr>
                        <a:t>対　　象</a:t>
                      </a:r>
                      <a:endParaRPr lang="ja-JP" sz="1100" kern="100" dirty="0">
                        <a:latin typeface="HG丸ｺﾞｼｯｸM-PRO" pitchFamily="50" charset="-128"/>
                        <a:ea typeface="HG丸ｺﾞｼｯｸM-PRO" pitchFamily="50" charset="-128"/>
                        <a:cs typeface="Times New Roman"/>
                      </a:endParaRPr>
                    </a:p>
                  </a:txBody>
                  <a:tcPr marL="36000" marR="36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sz="1100" b="0" kern="100" dirty="0" smtClean="0">
                          <a:latin typeface="HG丸ｺﾞｼｯｸM-PRO" pitchFamily="50" charset="-128"/>
                          <a:ea typeface="HG丸ｺﾞｼｯｸM-PRO" pitchFamily="50" charset="-128"/>
                        </a:rPr>
                        <a:t>前橋</a:t>
                      </a:r>
                      <a:r>
                        <a:rPr lang="ja-JP" sz="1100" b="0" kern="100" dirty="0">
                          <a:latin typeface="HG丸ｺﾞｼｯｸM-PRO" pitchFamily="50" charset="-128"/>
                          <a:ea typeface="HG丸ｺﾞｼｯｸM-PRO" pitchFamily="50" charset="-128"/>
                        </a:rPr>
                        <a:t>市内で創業をお考えの方 または 創業</a:t>
                      </a:r>
                      <a:r>
                        <a:rPr lang="ja-JP" sz="1100" b="0" kern="100" dirty="0" smtClean="0">
                          <a:latin typeface="HG丸ｺﾞｼｯｸM-PRO" pitchFamily="50" charset="-128"/>
                          <a:ea typeface="HG丸ｺﾞｼｯｸM-PRO" pitchFamily="50" charset="-128"/>
                        </a:rPr>
                        <a:t>後</a:t>
                      </a:r>
                      <a:r>
                        <a:rPr lang="ja-JP" altLang="en-US" sz="1100" b="0" kern="100" dirty="0" smtClean="0">
                          <a:latin typeface="HG丸ｺﾞｼｯｸM-PRO" pitchFamily="50" charset="-128"/>
                          <a:ea typeface="HG丸ｺﾞｼｯｸM-PRO" pitchFamily="50" charset="-128"/>
                        </a:rPr>
                        <a:t>３</a:t>
                      </a:r>
                      <a:r>
                        <a:rPr lang="ja-JP" sz="1100" b="0" kern="100" dirty="0" smtClean="0">
                          <a:latin typeface="HG丸ｺﾞｼｯｸM-PRO" pitchFamily="50" charset="-128"/>
                          <a:ea typeface="HG丸ｺﾞｼｯｸM-PRO" pitchFamily="50" charset="-128"/>
                        </a:rPr>
                        <a:t>年</a:t>
                      </a:r>
                      <a:r>
                        <a:rPr lang="ja-JP" sz="1100" b="0" kern="100" dirty="0">
                          <a:latin typeface="HG丸ｺﾞｼｯｸM-PRO" pitchFamily="50" charset="-128"/>
                          <a:ea typeface="HG丸ｺﾞｼｯｸM-PRO" pitchFamily="50" charset="-128"/>
                        </a:rPr>
                        <a:t>以内の</a:t>
                      </a:r>
                      <a:r>
                        <a:rPr lang="ja-JP" sz="1100" b="0" kern="100" dirty="0" smtClean="0">
                          <a:latin typeface="HG丸ｺﾞｼｯｸM-PRO" pitchFamily="50" charset="-128"/>
                          <a:ea typeface="HG丸ｺﾞｼｯｸM-PRO" pitchFamily="50" charset="-128"/>
                        </a:rPr>
                        <a:t>方</a:t>
                      </a:r>
                      <a:endParaRPr lang="en-US" altLang="ja-JP" sz="1100" b="0" kern="100" dirty="0" smtClean="0">
                        <a:latin typeface="HG丸ｺﾞｼｯｸM-PRO" pitchFamily="50" charset="-128"/>
                        <a:ea typeface="HG丸ｺﾞｼｯｸM-PRO" pitchFamily="50" charset="-128"/>
                      </a:endParaRPr>
                    </a:p>
                    <a:p>
                      <a:pPr algn="just">
                        <a:lnSpc>
                          <a:spcPct val="100000"/>
                        </a:lnSpc>
                        <a:spcAft>
                          <a:spcPts val="0"/>
                        </a:spcAft>
                      </a:pPr>
                      <a:r>
                        <a:rPr lang="ja-JP" altLang="en-US" sz="1000" b="0" kern="100" dirty="0" smtClean="0">
                          <a:latin typeface="HG丸ｺﾞｼｯｸM-PRO" pitchFamily="50" charset="-128"/>
                          <a:ea typeface="HG丸ｺﾞｼｯｸM-PRO" pitchFamily="50" charset="-128"/>
                          <a:cs typeface="Times New Roman"/>
                        </a:rPr>
                        <a:t>（個人、法人、ＮＰＯ法人などで事業を行う予定の方、または創業済の方です）</a:t>
                      </a:r>
                      <a:endParaRPr lang="ja-JP" sz="1000" b="0" kern="100" dirty="0">
                        <a:latin typeface="HG丸ｺﾞｼｯｸM-PRO" pitchFamily="50" charset="-128"/>
                        <a:ea typeface="HG丸ｺﾞｼｯｸM-PRO" pitchFamily="50" charset="-128"/>
                        <a:cs typeface="Times New Roman"/>
                      </a:endParaRPr>
                    </a:p>
                  </a:txBody>
                  <a:tcPr marL="72000" marR="72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2177">
                <a:tc>
                  <a:txBody>
                    <a:bodyPr/>
                    <a:lstStyle/>
                    <a:p>
                      <a:pPr algn="ctr">
                        <a:lnSpc>
                          <a:spcPct val="100000"/>
                        </a:lnSpc>
                        <a:spcAft>
                          <a:spcPts val="0"/>
                        </a:spcAft>
                      </a:pPr>
                      <a:r>
                        <a:rPr lang="ja-JP" altLang="en-US" sz="1100" kern="100" dirty="0" smtClean="0">
                          <a:latin typeface="HG丸ｺﾞｼｯｸM-PRO" pitchFamily="50" charset="-128"/>
                          <a:ea typeface="HG丸ｺﾞｼｯｸM-PRO" pitchFamily="50" charset="-128"/>
                          <a:cs typeface="Times New Roman"/>
                        </a:rPr>
                        <a:t>会　　場</a:t>
                      </a:r>
                      <a:endParaRPr lang="ja-JP" sz="1100" kern="100" dirty="0">
                        <a:latin typeface="HG丸ｺﾞｼｯｸM-PRO" pitchFamily="50" charset="-128"/>
                        <a:ea typeface="HG丸ｺﾞｼｯｸM-PRO" pitchFamily="50" charset="-128"/>
                        <a:cs typeface="Times New Roman"/>
                      </a:endParaRPr>
                    </a:p>
                  </a:txBody>
                  <a:tcPr marL="36000" marR="36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b="0" dirty="0" smtClean="0">
                          <a:solidFill>
                            <a:schemeClr val="tx1"/>
                          </a:solidFill>
                          <a:latin typeface="HG丸ｺﾞｼｯｸM-PRO" pitchFamily="50" charset="-128"/>
                          <a:ea typeface="HG丸ｺﾞｼｯｸM-PRO" pitchFamily="50" charset="-128"/>
                        </a:rPr>
                        <a:t>K’BIX</a:t>
                      </a:r>
                      <a:r>
                        <a:rPr lang="ja-JP" altLang="en-US" sz="1100" b="0" dirty="0" smtClean="0">
                          <a:solidFill>
                            <a:schemeClr val="tx1"/>
                          </a:solidFill>
                          <a:latin typeface="HG丸ｺﾞｼｯｸM-PRO" pitchFamily="50" charset="-128"/>
                          <a:ea typeface="HG丸ｺﾞｼｯｸM-PRO" pitchFamily="50" charset="-128"/>
                        </a:rPr>
                        <a:t>元気</a:t>
                      </a:r>
                      <a:r>
                        <a:rPr lang="en-US" altLang="ja-JP" sz="1100" b="0" dirty="0" smtClean="0">
                          <a:solidFill>
                            <a:schemeClr val="tx1"/>
                          </a:solidFill>
                          <a:latin typeface="HG丸ｺﾞｼｯｸM-PRO" pitchFamily="50" charset="-128"/>
                          <a:ea typeface="HG丸ｺﾞｼｯｸM-PRO" pitchFamily="50" charset="-128"/>
                        </a:rPr>
                        <a:t>21</a:t>
                      </a:r>
                      <a:r>
                        <a:rPr lang="ja-JP" altLang="en-US" sz="1100" b="0" dirty="0" smtClean="0">
                          <a:solidFill>
                            <a:schemeClr val="tx1"/>
                          </a:solidFill>
                          <a:latin typeface="HG丸ｺﾞｼｯｸM-PRO" pitchFamily="50" charset="-128"/>
                          <a:ea typeface="HG丸ｺﾞｼｯｸM-PRO" pitchFamily="50" charset="-128"/>
                        </a:rPr>
                        <a:t>まえばし　１階にぎわいホール（前橋市本町２－１２－１）</a:t>
                      </a:r>
                      <a:endParaRPr lang="en-US" altLang="ja-JP" sz="1100" b="0" dirty="0" smtClean="0">
                        <a:solidFill>
                          <a:schemeClr val="tx1"/>
                        </a:solidFill>
                        <a:latin typeface="HG丸ｺﾞｼｯｸM-PRO" pitchFamily="50" charset="-128"/>
                        <a:ea typeface="HG丸ｺﾞｼｯｸM-PRO"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900" b="0" dirty="0" smtClean="0">
                          <a:solidFill>
                            <a:schemeClr val="tx1"/>
                          </a:solidFill>
                          <a:latin typeface="HG丸ｺﾞｼｯｸM-PRO" pitchFamily="50" charset="-128"/>
                          <a:ea typeface="HG丸ｺﾞｼｯｸM-PRO" pitchFamily="50" charset="-128"/>
                        </a:rPr>
                        <a:t>※</a:t>
                      </a:r>
                      <a:r>
                        <a:rPr lang="ja-JP" altLang="en-US" sz="900" b="0" dirty="0" smtClean="0">
                          <a:solidFill>
                            <a:schemeClr val="tx1"/>
                          </a:solidFill>
                          <a:latin typeface="HG丸ｺﾞｼｯｸM-PRO" pitchFamily="50" charset="-128"/>
                          <a:ea typeface="HG丸ｺﾞｼｯｸM-PRO" pitchFamily="50" charset="-128"/>
                        </a:rPr>
                        <a:t>お車でお越しの際は、駐車券の処理をいたします。</a:t>
                      </a:r>
                      <a:endParaRPr lang="en-US" altLang="ja-JP" sz="900" b="0" dirty="0" smtClean="0">
                        <a:solidFill>
                          <a:schemeClr val="tx1"/>
                        </a:solidFill>
                        <a:latin typeface="HG丸ｺﾞｼｯｸM-PRO" pitchFamily="50" charset="-128"/>
                        <a:ea typeface="HG丸ｺﾞｼｯｸM-PRO"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900" b="0" dirty="0" smtClean="0">
                          <a:solidFill>
                            <a:schemeClr val="tx1"/>
                          </a:solidFill>
                          <a:latin typeface="HG丸ｺﾞｼｯｸM-PRO" pitchFamily="50" charset="-128"/>
                          <a:ea typeface="HG丸ｺﾞｼｯｸM-PRO" pitchFamily="50" charset="-128"/>
                        </a:rPr>
                        <a:t>※</a:t>
                      </a:r>
                      <a:r>
                        <a:rPr lang="ja-JP" altLang="en-US" sz="900" b="0" dirty="0" smtClean="0">
                          <a:solidFill>
                            <a:schemeClr val="tx1"/>
                          </a:solidFill>
                          <a:latin typeface="HG丸ｺﾞｼｯｸM-PRO" pitchFamily="50" charset="-128"/>
                          <a:ea typeface="HG丸ｺﾞｼｯｸM-PRO" pitchFamily="50" charset="-128"/>
                        </a:rPr>
                        <a:t>新型コロナウイルス感染症の状況によっては、会場・利用方法等の変更がある場合もあります。</a:t>
                      </a:r>
                      <a:endParaRPr lang="en-US" altLang="ja-JP" sz="900" b="0" dirty="0" smtClean="0">
                        <a:solidFill>
                          <a:schemeClr val="tx1"/>
                        </a:solidFill>
                        <a:latin typeface="HG丸ｺﾞｼｯｸM-PRO" pitchFamily="50" charset="-128"/>
                        <a:ea typeface="HG丸ｺﾞｼｯｸM-PRO"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900" b="0" dirty="0" smtClean="0">
                          <a:solidFill>
                            <a:schemeClr val="tx1"/>
                          </a:solidFill>
                          <a:latin typeface="HG丸ｺﾞｼｯｸM-PRO" pitchFamily="50" charset="-128"/>
                          <a:ea typeface="HG丸ｺﾞｼｯｸM-PRO" pitchFamily="50" charset="-128"/>
                        </a:rPr>
                        <a:t>※</a:t>
                      </a:r>
                      <a:r>
                        <a:rPr lang="ja-JP" altLang="en-US" sz="900" b="0" dirty="0" smtClean="0">
                          <a:solidFill>
                            <a:schemeClr val="tx1"/>
                          </a:solidFill>
                          <a:latin typeface="HG丸ｺﾞｼｯｸM-PRO" pitchFamily="50" charset="-128"/>
                          <a:ea typeface="HG丸ｺﾞｼｯｸM-PRO" pitchFamily="50" charset="-128"/>
                        </a:rPr>
                        <a:t>会場では、消毒や一定距離を保つことなど、感染症対策にご協力をお願いします。</a:t>
                      </a:r>
                    </a:p>
                  </a:txBody>
                  <a:tcPr marL="72000" marR="72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62569">
                <a:tc>
                  <a:txBody>
                    <a:bodyPr/>
                    <a:lstStyle/>
                    <a:p>
                      <a:pPr algn="ctr">
                        <a:lnSpc>
                          <a:spcPct val="100000"/>
                        </a:lnSpc>
                        <a:spcAft>
                          <a:spcPts val="0"/>
                        </a:spcAft>
                      </a:pPr>
                      <a:r>
                        <a:rPr lang="ja-JP" sz="1100" kern="100" dirty="0">
                          <a:latin typeface="HG丸ｺﾞｼｯｸM-PRO" pitchFamily="50" charset="-128"/>
                          <a:ea typeface="HG丸ｺﾞｼｯｸM-PRO" pitchFamily="50" charset="-128"/>
                        </a:rPr>
                        <a:t>申込方法</a:t>
                      </a:r>
                      <a:endParaRPr lang="ja-JP" sz="1100" kern="100" dirty="0">
                        <a:latin typeface="HG丸ｺﾞｼｯｸM-PRO" pitchFamily="50" charset="-128"/>
                        <a:ea typeface="HG丸ｺﾞｼｯｸM-PRO" pitchFamily="50" charset="-128"/>
                        <a:cs typeface="Times New Roman"/>
                      </a:endParaRPr>
                    </a:p>
                  </a:txBody>
                  <a:tcPr marL="36000" marR="36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en-US" altLang="ja-JP" sz="1100" b="0" u="sng" kern="100" dirty="0" smtClean="0">
                          <a:latin typeface="HG丸ｺﾞｼｯｸM-PRO" pitchFamily="50" charset="-128"/>
                          <a:ea typeface="HG丸ｺﾞｼｯｸM-PRO" pitchFamily="50" charset="-128"/>
                        </a:rPr>
                        <a:t>1</a:t>
                      </a:r>
                      <a:r>
                        <a:rPr lang="ja-JP" altLang="en-US" sz="1100" b="0" u="sng" kern="100" dirty="0" smtClean="0">
                          <a:latin typeface="HG丸ｺﾞｼｯｸM-PRO" pitchFamily="50" charset="-128"/>
                          <a:ea typeface="HG丸ｺﾞｼｯｸM-PRO" pitchFamily="50" charset="-128"/>
                        </a:rPr>
                        <a:t>１月１０日（水）までに</a:t>
                      </a:r>
                      <a:r>
                        <a:rPr lang="ja-JP" altLang="en-US" sz="1100" b="0" u="none" kern="100" dirty="0" smtClean="0">
                          <a:latin typeface="HG丸ｺﾞｼｯｸM-PRO" pitchFamily="50" charset="-128"/>
                          <a:ea typeface="HG丸ｺﾞｼｯｸM-PRO" pitchFamily="50" charset="-128"/>
                        </a:rPr>
                        <a:t>、</a:t>
                      </a:r>
                      <a:r>
                        <a:rPr lang="ja-JP" altLang="en-US" sz="1100" b="0" kern="100" dirty="0" smtClean="0">
                          <a:latin typeface="HG丸ｺﾞｼｯｸM-PRO" pitchFamily="50" charset="-128"/>
                          <a:ea typeface="HG丸ｺﾞｼｯｸM-PRO" pitchFamily="50" charset="-128"/>
                        </a:rPr>
                        <a:t>裏面の申込書に必要事項を記入し、メールかファクスでお申し込みください。</a:t>
                      </a:r>
                      <a:endParaRPr lang="en-US" altLang="ja-JP" sz="1100" b="0" kern="100" dirty="0" smtClean="0">
                        <a:latin typeface="HG丸ｺﾞｼｯｸM-PRO" pitchFamily="50" charset="-128"/>
                        <a:ea typeface="HG丸ｺﾞｼｯｸM-PRO" pitchFamily="50" charset="-128"/>
                      </a:endParaRPr>
                    </a:p>
                    <a:p>
                      <a:pPr algn="just">
                        <a:lnSpc>
                          <a:spcPts val="400"/>
                        </a:lnSpc>
                        <a:spcAft>
                          <a:spcPts val="0"/>
                        </a:spcAft>
                      </a:pPr>
                      <a:endParaRPr lang="ja-JP" sz="800" b="0" kern="100" dirty="0">
                        <a:latin typeface="HG丸ｺﾞｼｯｸM-PRO" pitchFamily="50" charset="-128"/>
                        <a:ea typeface="HG丸ｺﾞｼｯｸM-PRO" pitchFamily="50" charset="-128"/>
                      </a:endParaRPr>
                    </a:p>
                    <a:p>
                      <a:pPr algn="just">
                        <a:lnSpc>
                          <a:spcPct val="100000"/>
                        </a:lnSpc>
                        <a:spcAft>
                          <a:spcPts val="0"/>
                        </a:spcAft>
                      </a:pPr>
                      <a:r>
                        <a:rPr lang="ja-JP" sz="900" b="0" kern="100" dirty="0" smtClean="0">
                          <a:latin typeface="HG丸ｺﾞｼｯｸM-PRO" pitchFamily="50" charset="-128"/>
                          <a:ea typeface="HG丸ｺﾞｼｯｸM-PRO" pitchFamily="50" charset="-128"/>
                        </a:rPr>
                        <a:t>※</a:t>
                      </a:r>
                      <a:r>
                        <a:rPr lang="ja-JP" altLang="en-US" sz="900" b="0" kern="100" dirty="0" smtClean="0">
                          <a:latin typeface="HG丸ｺﾞｼｯｸM-PRO" pitchFamily="50" charset="-128"/>
                          <a:ea typeface="HG丸ｺﾞｼｯｸM-PRO" pitchFamily="50" charset="-128"/>
                        </a:rPr>
                        <a:t>事前予約制です。</a:t>
                      </a:r>
                      <a:r>
                        <a:rPr lang="ja-JP" sz="900" b="0" kern="100" dirty="0" smtClean="0">
                          <a:latin typeface="HG丸ｺﾞｼｯｸM-PRO" pitchFamily="50" charset="-128"/>
                          <a:ea typeface="HG丸ｺﾞｼｯｸM-PRO" pitchFamily="50" charset="-128"/>
                        </a:rPr>
                        <a:t>ご予約</a:t>
                      </a:r>
                      <a:r>
                        <a:rPr lang="ja-JP" sz="900" b="0" kern="100" dirty="0">
                          <a:latin typeface="HG丸ｺﾞｼｯｸM-PRO" pitchFamily="50" charset="-128"/>
                          <a:ea typeface="HG丸ｺﾞｼｯｸM-PRO" pitchFamily="50" charset="-128"/>
                        </a:rPr>
                        <a:t>の状況により、</a:t>
                      </a:r>
                      <a:r>
                        <a:rPr lang="ja-JP" sz="900" b="0" kern="100" dirty="0" smtClean="0">
                          <a:latin typeface="HG丸ｺﾞｼｯｸM-PRO" pitchFamily="50" charset="-128"/>
                          <a:ea typeface="HG丸ｺﾞｼｯｸM-PRO" pitchFamily="50" charset="-128"/>
                        </a:rPr>
                        <a:t>お申</a:t>
                      </a:r>
                      <a:r>
                        <a:rPr lang="ja-JP" altLang="en-US" sz="900" b="0" kern="100" dirty="0" smtClean="0">
                          <a:latin typeface="HG丸ｺﾞｼｯｸM-PRO" pitchFamily="50" charset="-128"/>
                          <a:ea typeface="HG丸ｺﾞｼｯｸM-PRO" pitchFamily="50" charset="-128"/>
                        </a:rPr>
                        <a:t>し</a:t>
                      </a:r>
                      <a:r>
                        <a:rPr lang="ja-JP" sz="900" b="0" kern="100" dirty="0" smtClean="0">
                          <a:latin typeface="HG丸ｺﾞｼｯｸM-PRO" pitchFamily="50" charset="-128"/>
                          <a:ea typeface="HG丸ｺﾞｼｯｸM-PRO" pitchFamily="50" charset="-128"/>
                        </a:rPr>
                        <a:t>込</a:t>
                      </a:r>
                      <a:r>
                        <a:rPr lang="ja-JP" altLang="en-US" sz="900" b="0" kern="100" dirty="0" smtClean="0">
                          <a:latin typeface="HG丸ｺﾞｼｯｸM-PRO" pitchFamily="50" charset="-128"/>
                          <a:ea typeface="HG丸ｺﾞｼｯｸM-PRO" pitchFamily="50" charset="-128"/>
                        </a:rPr>
                        <a:t>み</a:t>
                      </a:r>
                      <a:r>
                        <a:rPr lang="ja-JP" sz="900" b="0" kern="100" dirty="0" smtClean="0">
                          <a:latin typeface="HG丸ｺﾞｼｯｸM-PRO" pitchFamily="50" charset="-128"/>
                          <a:ea typeface="HG丸ｺﾞｼｯｸM-PRO" pitchFamily="50" charset="-128"/>
                        </a:rPr>
                        <a:t>を締め</a:t>
                      </a:r>
                      <a:r>
                        <a:rPr lang="ja-JP" altLang="en-US" sz="900" b="0" kern="100" dirty="0" smtClean="0">
                          <a:latin typeface="HG丸ｺﾞｼｯｸM-PRO" pitchFamily="50" charset="-128"/>
                          <a:ea typeface="HG丸ｺﾞｼｯｸM-PRO" pitchFamily="50" charset="-128"/>
                        </a:rPr>
                        <a:t>切</a:t>
                      </a:r>
                      <a:r>
                        <a:rPr lang="ja-JP" sz="900" b="0" kern="100" dirty="0" smtClean="0">
                          <a:latin typeface="HG丸ｺﾞｼｯｸM-PRO" pitchFamily="50" charset="-128"/>
                          <a:ea typeface="HG丸ｺﾞｼｯｸM-PRO" pitchFamily="50" charset="-128"/>
                        </a:rPr>
                        <a:t>らせて</a:t>
                      </a:r>
                      <a:r>
                        <a:rPr lang="ja-JP" sz="900" b="0" kern="100" dirty="0">
                          <a:latin typeface="HG丸ｺﾞｼｯｸM-PRO" pitchFamily="50" charset="-128"/>
                          <a:ea typeface="HG丸ｺﾞｼｯｸM-PRO" pitchFamily="50" charset="-128"/>
                        </a:rPr>
                        <a:t>いただく場合</a:t>
                      </a:r>
                      <a:r>
                        <a:rPr lang="ja-JP" sz="900" b="0" kern="100" dirty="0" smtClean="0">
                          <a:latin typeface="HG丸ｺﾞｼｯｸM-PRO" pitchFamily="50" charset="-128"/>
                          <a:ea typeface="HG丸ｺﾞｼｯｸM-PRO" pitchFamily="50" charset="-128"/>
                        </a:rPr>
                        <a:t>がございます</a:t>
                      </a:r>
                      <a:r>
                        <a:rPr lang="ja-JP" sz="900" b="0" kern="100" dirty="0">
                          <a:latin typeface="HG丸ｺﾞｼｯｸM-PRO" pitchFamily="50" charset="-128"/>
                          <a:ea typeface="HG丸ｺﾞｼｯｸM-PRO" pitchFamily="50" charset="-128"/>
                        </a:rPr>
                        <a:t>。</a:t>
                      </a:r>
                      <a:endParaRPr lang="ja-JP" sz="900" b="0" kern="100" dirty="0">
                        <a:latin typeface="HG丸ｺﾞｼｯｸM-PRO" pitchFamily="50" charset="-128"/>
                        <a:ea typeface="HG丸ｺﾞｼｯｸM-PRO" pitchFamily="50" charset="-128"/>
                        <a:cs typeface="Times New Roman"/>
                      </a:endParaRPr>
                    </a:p>
                  </a:txBody>
                  <a:tcPr marL="72000" marR="72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0" name="角丸四角形 19"/>
          <p:cNvSpPr/>
          <p:nvPr/>
        </p:nvSpPr>
        <p:spPr>
          <a:xfrm>
            <a:off x="172530" y="611560"/>
            <a:ext cx="1564282" cy="329878"/>
          </a:xfrm>
          <a:prstGeom prst="roundRect">
            <a:avLst>
              <a:gd name="adj" fmla="val 6312"/>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b="1" dirty="0" smtClean="0">
                <a:latin typeface="メイリオ" panose="020B0604030504040204" pitchFamily="50" charset="-128"/>
                <a:ea typeface="メイリオ" panose="020B0604030504040204" pitchFamily="50" charset="-128"/>
              </a:rPr>
              <a:t>参加費</a:t>
            </a:r>
            <a:r>
              <a:rPr kumimoji="1" lang="ja-JP" altLang="en-US" sz="2000" b="1" dirty="0" smtClean="0">
                <a:latin typeface="メイリオ" panose="020B0604030504040204" pitchFamily="50" charset="-128"/>
                <a:ea typeface="メイリオ" panose="020B0604030504040204" pitchFamily="50" charset="-128"/>
              </a:rPr>
              <a:t>無料</a:t>
            </a:r>
            <a:endParaRPr kumimoji="1" lang="ja-JP" altLang="en-US" sz="2000" b="1" dirty="0">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23512151"/>
              </p:ext>
            </p:extLst>
          </p:nvPr>
        </p:nvGraphicFramePr>
        <p:xfrm>
          <a:off x="200566" y="8236184"/>
          <a:ext cx="6456868" cy="671880"/>
        </p:xfrm>
        <a:graphic>
          <a:graphicData uri="http://schemas.openxmlformats.org/drawingml/2006/table">
            <a:tbl>
              <a:tblPr>
                <a:tableStyleId>{ED083AE6-46FA-4A59-8FB0-9F97EB10719F}</a:tableStyleId>
              </a:tblPr>
              <a:tblGrid>
                <a:gridCol w="996186">
                  <a:extLst>
                    <a:ext uri="{9D8B030D-6E8A-4147-A177-3AD203B41FA5}">
                      <a16:colId xmlns:a16="http://schemas.microsoft.com/office/drawing/2014/main" val="494099215"/>
                    </a:ext>
                  </a:extLst>
                </a:gridCol>
                <a:gridCol w="5460682">
                  <a:extLst>
                    <a:ext uri="{9D8B030D-6E8A-4147-A177-3AD203B41FA5}">
                      <a16:colId xmlns:a16="http://schemas.microsoft.com/office/drawing/2014/main" val="215657275"/>
                    </a:ext>
                  </a:extLst>
                </a:gridCol>
              </a:tblGrid>
              <a:tr h="549605">
                <a:tc>
                  <a:txBody>
                    <a:bodyPr/>
                    <a:lstStyle/>
                    <a:p>
                      <a:pPr algn="ctr">
                        <a:lnSpc>
                          <a:spcPct val="100000"/>
                        </a:lnSpc>
                        <a:spcAft>
                          <a:spcPts val="0"/>
                        </a:spcAft>
                      </a:pPr>
                      <a:r>
                        <a:rPr lang="ja-JP" altLang="en-US" sz="900" kern="0" spc="-100" baseline="0" dirty="0" smtClean="0">
                          <a:solidFill>
                            <a:schemeClr val="bg1"/>
                          </a:solidFill>
                          <a:latin typeface="HG丸ｺﾞｼｯｸM-PRO" pitchFamily="50" charset="-128"/>
                          <a:ea typeface="HG丸ｺﾞｼｯｸM-PRO" pitchFamily="50" charset="-128"/>
                        </a:rPr>
                        <a:t>お問い合わせ</a:t>
                      </a:r>
                      <a:endParaRPr lang="en-US" altLang="ja-JP" sz="900" kern="0" spc="-100" baseline="0" dirty="0" smtClean="0">
                        <a:solidFill>
                          <a:schemeClr val="bg1"/>
                        </a:solidFill>
                        <a:latin typeface="HG丸ｺﾞｼｯｸM-PRO" pitchFamily="50" charset="-128"/>
                        <a:ea typeface="HG丸ｺﾞｼｯｸM-PRO" pitchFamily="50" charset="-128"/>
                      </a:endParaRPr>
                    </a:p>
                  </a:txBody>
                  <a:tcPr marL="36000" marR="36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algn="just">
                        <a:lnSpc>
                          <a:spcPct val="100000"/>
                        </a:lnSpc>
                        <a:spcAft>
                          <a:spcPts val="0"/>
                        </a:spcAft>
                      </a:pPr>
                      <a:r>
                        <a:rPr lang="ja-JP" altLang="en-US" sz="1000" kern="0" dirty="0" smtClean="0">
                          <a:solidFill>
                            <a:schemeClr val="tx1"/>
                          </a:solidFill>
                          <a:latin typeface="HG丸ｺﾞｼｯｸM-PRO" pitchFamily="50" charset="-128"/>
                          <a:ea typeface="HG丸ｺﾞｼｯｸM-PRO" pitchFamily="50" charset="-128"/>
                        </a:rPr>
                        <a:t>　まえばし創業支援ネットワーク事務局（</a:t>
                      </a:r>
                      <a:r>
                        <a:rPr lang="ja-JP" altLang="en-US" sz="1000" kern="0" dirty="0" smtClean="0">
                          <a:latin typeface="HG丸ｺﾞｼｯｸM-PRO" pitchFamily="50" charset="-128"/>
                          <a:ea typeface="HG丸ｺﾞｼｯｸM-PRO" pitchFamily="50" charset="-128"/>
                        </a:rPr>
                        <a:t>前橋市　産業経済部　産業政策課）</a:t>
                      </a:r>
                      <a:endParaRPr lang="en-US" altLang="ja-JP" sz="1000" kern="0" dirty="0" smtClean="0">
                        <a:latin typeface="HG丸ｺﾞｼｯｸM-PRO" pitchFamily="50" charset="-128"/>
                        <a:ea typeface="HG丸ｺﾞｼｯｸM-PRO" pitchFamily="50" charset="-128"/>
                      </a:endParaRPr>
                    </a:p>
                    <a:p>
                      <a:pPr algn="just">
                        <a:lnSpc>
                          <a:spcPct val="100000"/>
                        </a:lnSpc>
                        <a:spcAft>
                          <a:spcPts val="0"/>
                        </a:spcAft>
                      </a:pPr>
                      <a:r>
                        <a:rPr lang="ja-JP" altLang="en-US" sz="900" kern="1050" dirty="0" smtClean="0">
                          <a:latin typeface="HG丸ｺﾞｼｯｸM-PRO" pitchFamily="50" charset="-128"/>
                          <a:ea typeface="HG丸ｺﾞｼｯｸM-PRO" pitchFamily="50" charset="-128"/>
                        </a:rPr>
                        <a:t>　ＴＥＬ　  </a:t>
                      </a:r>
                      <a:r>
                        <a:rPr lang="en-US" altLang="ja-JP" sz="900" kern="0" dirty="0" smtClean="0">
                          <a:latin typeface="HG丸ｺﾞｼｯｸM-PRO" pitchFamily="50" charset="-128"/>
                          <a:ea typeface="HG丸ｺﾞｼｯｸM-PRO" pitchFamily="50" charset="-128"/>
                        </a:rPr>
                        <a:t>027</a:t>
                      </a:r>
                      <a:r>
                        <a:rPr lang="ja-JP" altLang="ja-JP" sz="900" kern="0" dirty="0" smtClean="0">
                          <a:latin typeface="HG丸ｺﾞｼｯｸM-PRO" pitchFamily="50" charset="-128"/>
                          <a:ea typeface="HG丸ｺﾞｼｯｸM-PRO" pitchFamily="50" charset="-128"/>
                        </a:rPr>
                        <a:t>－</a:t>
                      </a:r>
                      <a:r>
                        <a:rPr lang="en-US" altLang="ja-JP" sz="900" kern="0" dirty="0" smtClean="0">
                          <a:latin typeface="HG丸ｺﾞｼｯｸM-PRO" pitchFamily="50" charset="-128"/>
                          <a:ea typeface="HG丸ｺﾞｼｯｸM-PRO" pitchFamily="50" charset="-128"/>
                        </a:rPr>
                        <a:t>898</a:t>
                      </a:r>
                      <a:r>
                        <a:rPr lang="ja-JP" altLang="ja-JP" sz="900" kern="0" dirty="0" smtClean="0">
                          <a:latin typeface="HG丸ｺﾞｼｯｸM-PRO" pitchFamily="50" charset="-128"/>
                          <a:ea typeface="HG丸ｺﾞｼｯｸM-PRO" pitchFamily="50" charset="-128"/>
                        </a:rPr>
                        <a:t>－</a:t>
                      </a:r>
                      <a:r>
                        <a:rPr lang="en-US" altLang="ja-JP" sz="900" kern="0" dirty="0" smtClean="0">
                          <a:latin typeface="HG丸ｺﾞｼｯｸM-PRO" pitchFamily="50" charset="-128"/>
                          <a:ea typeface="HG丸ｺﾞｼｯｸM-PRO" pitchFamily="50" charset="-128"/>
                        </a:rPr>
                        <a:t>6983</a:t>
                      </a:r>
                      <a:r>
                        <a:rPr lang="ja-JP" altLang="en-US" sz="900" kern="0" dirty="0" smtClean="0">
                          <a:latin typeface="HG丸ｺﾞｼｯｸM-PRO" pitchFamily="50" charset="-128"/>
                          <a:ea typeface="HG丸ｺﾞｼｯｸM-PRO" pitchFamily="50" charset="-128"/>
                        </a:rPr>
                        <a:t>　　ＦＡＸ</a:t>
                      </a:r>
                      <a:r>
                        <a:rPr lang="en-US" altLang="ja-JP" sz="900" kern="0" dirty="0" smtClean="0">
                          <a:latin typeface="HG丸ｺﾞｼｯｸM-PRO" pitchFamily="50" charset="-128"/>
                          <a:ea typeface="HG丸ｺﾞｼｯｸM-PRO" pitchFamily="50" charset="-128"/>
                        </a:rPr>
                        <a:t>027</a:t>
                      </a:r>
                      <a:r>
                        <a:rPr lang="ja-JP" altLang="ja-JP" sz="900" kern="0" dirty="0" smtClean="0">
                          <a:latin typeface="HG丸ｺﾞｼｯｸM-PRO" pitchFamily="50" charset="-128"/>
                          <a:ea typeface="HG丸ｺﾞｼｯｸM-PRO" pitchFamily="50" charset="-128"/>
                        </a:rPr>
                        <a:t>－</a:t>
                      </a:r>
                      <a:r>
                        <a:rPr lang="en-US" altLang="ja-JP" sz="900" kern="0" dirty="0" smtClean="0">
                          <a:latin typeface="HG丸ｺﾞｼｯｸM-PRO" pitchFamily="50" charset="-128"/>
                          <a:ea typeface="HG丸ｺﾞｼｯｸM-PRO" pitchFamily="50" charset="-128"/>
                        </a:rPr>
                        <a:t>224</a:t>
                      </a:r>
                      <a:r>
                        <a:rPr lang="ja-JP" altLang="ja-JP" sz="900" kern="0" dirty="0" smtClean="0">
                          <a:latin typeface="HG丸ｺﾞｼｯｸM-PRO" pitchFamily="50" charset="-128"/>
                          <a:ea typeface="HG丸ｺﾞｼｯｸM-PRO" pitchFamily="50" charset="-128"/>
                        </a:rPr>
                        <a:t>－</a:t>
                      </a:r>
                      <a:r>
                        <a:rPr lang="en-US" altLang="ja-JP" sz="900" kern="0" dirty="0" smtClean="0">
                          <a:latin typeface="HG丸ｺﾞｼｯｸM-PRO" pitchFamily="50" charset="-128"/>
                          <a:ea typeface="HG丸ｺﾞｼｯｸM-PRO" pitchFamily="50" charset="-128"/>
                        </a:rPr>
                        <a:t>1188</a:t>
                      </a:r>
                      <a:r>
                        <a:rPr lang="ja-JP" altLang="en-US" sz="900" kern="0" dirty="0" smtClean="0">
                          <a:latin typeface="HG丸ｺﾞｼｯｸM-PRO" pitchFamily="50" charset="-128"/>
                          <a:ea typeface="HG丸ｺﾞｼｯｸM-PRO" pitchFamily="50" charset="-128"/>
                        </a:rPr>
                        <a:t>　</a:t>
                      </a:r>
                      <a:endParaRPr lang="en-US" altLang="ja-JP" sz="900" kern="0" dirty="0" smtClean="0">
                        <a:latin typeface="HG丸ｺﾞｼｯｸM-PRO" pitchFamily="50" charset="-128"/>
                        <a:ea typeface="HG丸ｺﾞｼｯｸM-PRO" pitchFamily="50" charset="-128"/>
                      </a:endParaRPr>
                    </a:p>
                    <a:p>
                      <a:pPr algn="just">
                        <a:lnSpc>
                          <a:spcPct val="100000"/>
                        </a:lnSpc>
                        <a:spcAft>
                          <a:spcPts val="0"/>
                        </a:spcAft>
                      </a:pPr>
                      <a:r>
                        <a:rPr lang="ja-JP" altLang="en-US" sz="900" kern="0" dirty="0" smtClean="0">
                          <a:latin typeface="HG丸ｺﾞｼｯｸM-PRO" pitchFamily="50" charset="-128"/>
                          <a:ea typeface="HG丸ｺﾞｼｯｸM-PRO" pitchFamily="50" charset="-128"/>
                        </a:rPr>
                        <a:t>　</a:t>
                      </a:r>
                      <a:r>
                        <a:rPr lang="en-US" altLang="ja-JP" sz="900" kern="0" dirty="0" smtClean="0">
                          <a:latin typeface="HG丸ｺﾞｼｯｸM-PRO" pitchFamily="50" charset="-128"/>
                          <a:ea typeface="HG丸ｺﾞｼｯｸM-PRO" pitchFamily="50" charset="-128"/>
                        </a:rPr>
                        <a:t>E</a:t>
                      </a:r>
                      <a:r>
                        <a:rPr lang="ja-JP" altLang="en-US" sz="900" kern="0" dirty="0" smtClean="0">
                          <a:latin typeface="HG丸ｺﾞｼｯｸM-PRO" pitchFamily="50" charset="-128"/>
                          <a:ea typeface="HG丸ｺﾞｼｯｸM-PRO" pitchFamily="50" charset="-128"/>
                        </a:rPr>
                        <a:t>メール　</a:t>
                      </a:r>
                      <a:r>
                        <a:rPr lang="en-US" altLang="ja-JP" sz="900" kern="0" dirty="0" smtClean="0">
                          <a:latin typeface="HG丸ｺﾞｼｯｸM-PRO" pitchFamily="50" charset="-128"/>
                          <a:ea typeface="HG丸ｺﾞｼｯｸM-PRO" pitchFamily="50" charset="-128"/>
                        </a:rPr>
                        <a:t>kougyou@city.maebashi.gunma.jp</a:t>
                      </a:r>
                    </a:p>
                    <a:p>
                      <a:pPr algn="just">
                        <a:lnSpc>
                          <a:spcPct val="100000"/>
                        </a:lnSpc>
                        <a:spcAft>
                          <a:spcPts val="0"/>
                        </a:spcAft>
                      </a:pPr>
                      <a:r>
                        <a:rPr lang="ja-JP" altLang="en-US" sz="900" kern="0" spc="-30" baseline="0" dirty="0" smtClean="0">
                          <a:latin typeface="HG丸ｺﾞｼｯｸM-PRO" pitchFamily="50" charset="-128"/>
                          <a:ea typeface="HG丸ｺﾞｼｯｸM-PRO" pitchFamily="50" charset="-128"/>
                        </a:rPr>
                        <a:t>　ＵＲＬ　   </a:t>
                      </a:r>
                      <a:r>
                        <a:rPr lang="en-US" altLang="ja-JP" sz="800" kern="0" spc="-30" baseline="0" dirty="0" smtClean="0">
                          <a:latin typeface="HG丸ｺﾞｼｯｸM-PRO" pitchFamily="50" charset="-128"/>
                          <a:ea typeface="HG丸ｺﾞｼｯｸM-PRO" pitchFamily="50" charset="-128"/>
                        </a:rPr>
                        <a:t>https://www.city.maebashi.gunma.jp/soshiki/sangyokeizai/sangyoseisaku/oshirase/yorozu.html </a:t>
                      </a:r>
                      <a:endParaRPr lang="en-US" altLang="ja-JP" sz="900" kern="0" spc="-30" baseline="0" dirty="0" smtClean="0">
                        <a:latin typeface="HG丸ｺﾞｼｯｸM-PRO" pitchFamily="50" charset="-128"/>
                        <a:ea typeface="HG丸ｺﾞｼｯｸM-PRO" pitchFamily="50" charset="-128"/>
                      </a:endParaRPr>
                    </a:p>
                  </a:txBody>
                  <a:tcPr marL="36000" marR="36000" marT="54000" marB="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1119012"/>
                  </a:ext>
                </a:extLst>
              </a:tr>
            </a:tbl>
          </a:graphicData>
        </a:graphic>
      </p:graphicFrame>
      <p:sp>
        <p:nvSpPr>
          <p:cNvPr id="3" name="テキスト ボックス 2"/>
          <p:cNvSpPr txBox="1"/>
          <p:nvPr/>
        </p:nvSpPr>
        <p:spPr>
          <a:xfrm>
            <a:off x="1736812" y="8883322"/>
            <a:ext cx="3384376" cy="307777"/>
          </a:xfrm>
          <a:prstGeom prst="rect">
            <a:avLst/>
          </a:prstGeom>
          <a:noFill/>
        </p:spPr>
        <p:txBody>
          <a:bodyPr wrap="square" rtlCol="0">
            <a:spAutoFit/>
          </a:bodyPr>
          <a:lstStyle/>
          <a:p>
            <a:pPr algn="ctr"/>
            <a:r>
              <a:rPr kumimoji="1" lang="en-US" altLang="ja-JP" sz="1400" b="1" dirty="0" smtClean="0"/>
              <a:t>【</a:t>
            </a:r>
            <a:r>
              <a:rPr kumimoji="1" lang="ja-JP" altLang="en-US" sz="1400" b="1" dirty="0" smtClean="0"/>
              <a:t>　裏面に申込書がございます　</a:t>
            </a:r>
            <a:r>
              <a:rPr kumimoji="1" lang="en-US" altLang="ja-JP" sz="1400" b="1" dirty="0" smtClean="0"/>
              <a:t>】</a:t>
            </a:r>
            <a:endParaRPr kumimoji="1" lang="ja-JP" altLang="en-US" sz="1400" b="1" dirty="0"/>
          </a:p>
        </p:txBody>
      </p:sp>
      <p:sp>
        <p:nvSpPr>
          <p:cNvPr id="21" name="角丸四角形吹き出し 20"/>
          <p:cNvSpPr/>
          <p:nvPr/>
        </p:nvSpPr>
        <p:spPr>
          <a:xfrm>
            <a:off x="172530" y="1409439"/>
            <a:ext cx="1588252" cy="432987"/>
          </a:xfrm>
          <a:prstGeom prst="wedgeRoundRectCallout">
            <a:avLst>
              <a:gd name="adj1" fmla="val 3138"/>
              <a:gd name="adj2" fmla="val 78425"/>
              <a:gd name="adj3" fmla="val 16667"/>
            </a:avLst>
          </a:prstGeom>
          <a:solidFill>
            <a:schemeClr val="bg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C00000"/>
                </a:solidFill>
              </a:rPr>
              <a:t>色々な分野をまとめて相談したい！</a:t>
            </a:r>
            <a:endParaRPr kumimoji="1" lang="ja-JP" altLang="en-US" sz="1050" dirty="0">
              <a:solidFill>
                <a:srgbClr val="C00000"/>
              </a:solidFill>
            </a:endParaRPr>
          </a:p>
        </p:txBody>
      </p:sp>
      <p:sp>
        <p:nvSpPr>
          <p:cNvPr id="24" name="角丸四角形吹き出し 23"/>
          <p:cNvSpPr/>
          <p:nvPr/>
        </p:nvSpPr>
        <p:spPr>
          <a:xfrm>
            <a:off x="172530" y="2229684"/>
            <a:ext cx="1168238" cy="581475"/>
          </a:xfrm>
          <a:prstGeom prst="wedgeRoundRectCallout">
            <a:avLst>
              <a:gd name="adj1" fmla="val 3138"/>
              <a:gd name="adj2" fmla="val 78425"/>
              <a:gd name="adj3" fmla="val 16667"/>
            </a:avLst>
          </a:prstGeom>
          <a:solidFill>
            <a:schemeClr val="bg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C00000"/>
                </a:solidFill>
              </a:rPr>
              <a:t>先輩経営者の話が聞きたい！</a:t>
            </a:r>
            <a:endParaRPr kumimoji="1" lang="ja-JP" altLang="en-US" sz="1050" dirty="0">
              <a:solidFill>
                <a:srgbClr val="C00000"/>
              </a:solidFill>
            </a:endParaRPr>
          </a:p>
        </p:txBody>
      </p:sp>
      <p:sp>
        <p:nvSpPr>
          <p:cNvPr id="25" name="角丸四角形吹き出し 24"/>
          <p:cNvSpPr/>
          <p:nvPr/>
        </p:nvSpPr>
        <p:spPr>
          <a:xfrm>
            <a:off x="172530" y="3966788"/>
            <a:ext cx="1040380" cy="581475"/>
          </a:xfrm>
          <a:prstGeom prst="wedgeRoundRectCallout">
            <a:avLst>
              <a:gd name="adj1" fmla="val 3138"/>
              <a:gd name="adj2" fmla="val 78425"/>
              <a:gd name="adj3" fmla="val 16667"/>
            </a:avLst>
          </a:prstGeom>
          <a:solidFill>
            <a:schemeClr val="bg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C00000"/>
                </a:solidFill>
              </a:rPr>
              <a:t>許認可って、いつ取る必要があるの？</a:t>
            </a:r>
            <a:endParaRPr kumimoji="1" lang="ja-JP" altLang="en-US" sz="1050" dirty="0">
              <a:solidFill>
                <a:srgbClr val="C00000"/>
              </a:solidFill>
            </a:endParaRPr>
          </a:p>
        </p:txBody>
      </p:sp>
      <p:sp>
        <p:nvSpPr>
          <p:cNvPr id="26" name="角丸四角形吹き出し 25"/>
          <p:cNvSpPr/>
          <p:nvPr/>
        </p:nvSpPr>
        <p:spPr>
          <a:xfrm>
            <a:off x="224536" y="4980976"/>
            <a:ext cx="1346372" cy="571484"/>
          </a:xfrm>
          <a:prstGeom prst="wedgeRoundRectCallout">
            <a:avLst>
              <a:gd name="adj1" fmla="val 3138"/>
              <a:gd name="adj2" fmla="val 78425"/>
              <a:gd name="adj3" fmla="val 16667"/>
            </a:avLst>
          </a:prstGeom>
          <a:solidFill>
            <a:schemeClr val="bg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rgbClr val="C00000"/>
                </a:solidFill>
              </a:rPr>
              <a:t>毎月</a:t>
            </a:r>
            <a:r>
              <a:rPr lang="ja-JP" altLang="en-US" sz="1050" dirty="0" smtClean="0">
                <a:solidFill>
                  <a:srgbClr val="C00000"/>
                </a:solidFill>
              </a:rPr>
              <a:t>の資金繰り、大丈夫かな？</a:t>
            </a:r>
            <a:endParaRPr kumimoji="1" lang="ja-JP" altLang="en-US" sz="1050" dirty="0">
              <a:solidFill>
                <a:srgbClr val="C00000"/>
              </a:solidFill>
            </a:endParaRPr>
          </a:p>
        </p:txBody>
      </p:sp>
      <p:sp>
        <p:nvSpPr>
          <p:cNvPr id="7" name="角丸四角形吹き出し 6"/>
          <p:cNvSpPr/>
          <p:nvPr/>
        </p:nvSpPr>
        <p:spPr>
          <a:xfrm>
            <a:off x="5093153" y="1400255"/>
            <a:ext cx="1588252" cy="432987"/>
          </a:xfrm>
          <a:prstGeom prst="wedgeRoundRectCallout">
            <a:avLst>
              <a:gd name="adj1" fmla="val -1660"/>
              <a:gd name="adj2" fmla="val 75492"/>
              <a:gd name="adj3" fmla="val 16667"/>
            </a:avLst>
          </a:prstGeom>
          <a:solidFill>
            <a:schemeClr val="bg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C00000"/>
                </a:solidFill>
              </a:rPr>
              <a:t>資金調達どうしよう？</a:t>
            </a:r>
            <a:endParaRPr kumimoji="1" lang="ja-JP" altLang="en-US" sz="1050" dirty="0">
              <a:solidFill>
                <a:srgbClr val="C00000"/>
              </a:solidFill>
            </a:endParaRPr>
          </a:p>
        </p:txBody>
      </p:sp>
      <p:sp>
        <p:nvSpPr>
          <p:cNvPr id="17" name="角丸四角形吹き出し 16"/>
          <p:cNvSpPr/>
          <p:nvPr/>
        </p:nvSpPr>
        <p:spPr>
          <a:xfrm>
            <a:off x="5599667" y="2199878"/>
            <a:ext cx="1113018" cy="492600"/>
          </a:xfrm>
          <a:prstGeom prst="wedgeRoundRectCallout">
            <a:avLst>
              <a:gd name="adj1" fmla="val -1660"/>
              <a:gd name="adj2" fmla="val 75492"/>
              <a:gd name="adj3" fmla="val 16667"/>
            </a:avLst>
          </a:prstGeom>
          <a:solidFill>
            <a:schemeClr val="bg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C00000"/>
                </a:solidFill>
              </a:rPr>
              <a:t>補助金って</a:t>
            </a:r>
            <a:endParaRPr kumimoji="1" lang="en-US" altLang="ja-JP" sz="1050" dirty="0" smtClean="0">
              <a:solidFill>
                <a:srgbClr val="C00000"/>
              </a:solidFill>
            </a:endParaRPr>
          </a:p>
          <a:p>
            <a:pPr algn="ctr"/>
            <a:r>
              <a:rPr kumimoji="1" lang="ja-JP" altLang="en-US" sz="1050" dirty="0" smtClean="0">
                <a:solidFill>
                  <a:srgbClr val="C00000"/>
                </a:solidFill>
              </a:rPr>
              <a:t>何があるの？</a:t>
            </a:r>
            <a:endParaRPr kumimoji="1" lang="ja-JP" altLang="en-US" sz="1050" dirty="0">
              <a:solidFill>
                <a:srgbClr val="C00000"/>
              </a:solidFill>
            </a:endParaRPr>
          </a:p>
        </p:txBody>
      </p:sp>
      <p:sp>
        <p:nvSpPr>
          <p:cNvPr id="18" name="角丸四角形吹き出し 17"/>
          <p:cNvSpPr/>
          <p:nvPr/>
        </p:nvSpPr>
        <p:spPr>
          <a:xfrm>
            <a:off x="5451152" y="3976779"/>
            <a:ext cx="1236181" cy="571484"/>
          </a:xfrm>
          <a:prstGeom prst="wedgeRoundRectCallout">
            <a:avLst>
              <a:gd name="adj1" fmla="val -1660"/>
              <a:gd name="adj2" fmla="val 75492"/>
              <a:gd name="adj3" fmla="val 16667"/>
            </a:avLst>
          </a:prstGeom>
          <a:solidFill>
            <a:schemeClr val="bg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C00000"/>
                </a:solidFill>
              </a:rPr>
              <a:t>事業計画って、どうやって作るの？</a:t>
            </a:r>
            <a:endParaRPr kumimoji="1" lang="ja-JP" altLang="en-US" sz="1050" dirty="0">
              <a:solidFill>
                <a:srgbClr val="C00000"/>
              </a:solidFill>
            </a:endParaRPr>
          </a:p>
        </p:txBody>
      </p:sp>
      <p:sp>
        <p:nvSpPr>
          <p:cNvPr id="19" name="角丸四角形吹き出し 18"/>
          <p:cNvSpPr/>
          <p:nvPr/>
        </p:nvSpPr>
        <p:spPr>
          <a:xfrm>
            <a:off x="5093154" y="4980976"/>
            <a:ext cx="1594180" cy="571484"/>
          </a:xfrm>
          <a:prstGeom prst="wedgeRoundRectCallout">
            <a:avLst>
              <a:gd name="adj1" fmla="val -1660"/>
              <a:gd name="adj2" fmla="val 75492"/>
              <a:gd name="adj3" fmla="val 16667"/>
            </a:avLst>
          </a:prstGeom>
          <a:solidFill>
            <a:schemeClr val="bg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C00000"/>
                </a:solidFill>
              </a:rPr>
              <a:t>起業したいけ</a:t>
            </a:r>
            <a:r>
              <a:rPr lang="ja-JP" altLang="en-US" sz="1050" dirty="0" smtClean="0">
                <a:solidFill>
                  <a:srgbClr val="C00000"/>
                </a:solidFill>
              </a:rPr>
              <a:t>ど、</a:t>
            </a:r>
            <a:r>
              <a:rPr kumimoji="1" lang="ja-JP" altLang="en-US" sz="1050" dirty="0" smtClean="0">
                <a:solidFill>
                  <a:srgbClr val="C00000"/>
                </a:solidFill>
              </a:rPr>
              <a:t>何から始めればいいのか・・・。</a:t>
            </a:r>
            <a:endParaRPr kumimoji="1" lang="ja-JP" altLang="en-US" sz="1050" dirty="0">
              <a:solidFill>
                <a:srgbClr val="C00000"/>
              </a:solidFill>
            </a:endParaRPr>
          </a:p>
        </p:txBody>
      </p:sp>
      <p:sp>
        <p:nvSpPr>
          <p:cNvPr id="45" name="角丸四角形 44"/>
          <p:cNvSpPr/>
          <p:nvPr/>
        </p:nvSpPr>
        <p:spPr>
          <a:xfrm>
            <a:off x="172530" y="142361"/>
            <a:ext cx="1564282" cy="329878"/>
          </a:xfrm>
          <a:prstGeom prst="roundRect">
            <a:avLst>
              <a:gd name="adj" fmla="val 6312"/>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en-US" altLang="ja-JP" b="1" dirty="0" smtClean="0">
                <a:latin typeface="メイリオ" panose="020B0604030504040204" pitchFamily="50" charset="-128"/>
                <a:ea typeface="メイリオ" panose="020B0604030504040204" pitchFamily="50" charset="-128"/>
              </a:rPr>
              <a:t>11</a:t>
            </a:r>
            <a:r>
              <a:rPr lang="ja-JP" altLang="en-US" b="1" dirty="0">
                <a:latin typeface="メイリオ" panose="020B0604030504040204" pitchFamily="50" charset="-128"/>
                <a:ea typeface="メイリオ" panose="020B0604030504040204" pitchFamily="50" charset="-128"/>
              </a:rPr>
              <a:t>／</a:t>
            </a:r>
            <a:r>
              <a:rPr kumimoji="1" lang="en-US" altLang="ja-JP" b="1" dirty="0" smtClean="0">
                <a:latin typeface="メイリオ" panose="020B0604030504040204" pitchFamily="50" charset="-128"/>
                <a:ea typeface="メイリオ" panose="020B0604030504040204" pitchFamily="50" charset="-128"/>
              </a:rPr>
              <a:t>12</a:t>
            </a:r>
            <a:r>
              <a:rPr lang="en-US" altLang="ja-JP" b="1" dirty="0">
                <a:latin typeface="メイリオ" panose="020B0604030504040204" pitchFamily="50" charset="-128"/>
                <a:ea typeface="メイリオ" panose="020B0604030504040204" pitchFamily="50" charset="-128"/>
              </a:rPr>
              <a:t>.</a:t>
            </a:r>
            <a:r>
              <a:rPr kumimoji="1" lang="en-US" altLang="ja-JP" b="1" dirty="0" smtClean="0">
                <a:latin typeface="メイリオ" panose="020B0604030504040204" pitchFamily="50" charset="-128"/>
                <a:ea typeface="メイリオ" panose="020B0604030504040204" pitchFamily="50" charset="-128"/>
              </a:rPr>
              <a:t>Fri</a:t>
            </a:r>
            <a:endParaRPr kumimoji="1" lang="ja-JP" altLang="en-US" sz="2000" b="1"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21288" y="8306167"/>
            <a:ext cx="416632" cy="41663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85728" y="947158"/>
            <a:ext cx="6267195" cy="511392"/>
          </a:xfrm>
          <a:prstGeom prst="roundRect">
            <a:avLst/>
          </a:prstGeom>
          <a:noFill/>
          <a:ln w="50800" cmpd="thickThin">
            <a:solidFill>
              <a:srgbClr val="FF6600"/>
            </a:solidFill>
          </a:ln>
        </p:spPr>
        <p:txBody>
          <a:bodyPr rtlCol="0">
            <a:noAutofit/>
          </a:bodyPr>
          <a:lstStyle/>
          <a:p>
            <a:pPr eaLnBrk="1" fontAlgn="auto" hangingPunct="1">
              <a:lnSpc>
                <a:spcPts val="3000"/>
              </a:lnSpc>
              <a:spcBef>
                <a:spcPts val="0"/>
              </a:spcBef>
              <a:spcAft>
                <a:spcPts val="0"/>
              </a:spcAft>
              <a:defRPr/>
            </a:pPr>
            <a:r>
              <a:rPr lang="ja-JP" altLang="en-US" sz="2000" b="1" dirty="0" smtClean="0">
                <a:latin typeface="HG丸ｺﾞｼｯｸM-PRO" pitchFamily="50" charset="-128"/>
                <a:ea typeface="HG丸ｺﾞｼｯｸM-PRO" pitchFamily="50" charset="-128"/>
              </a:rPr>
              <a:t>第９回「よろず</a:t>
            </a:r>
            <a:r>
              <a:rPr lang="ja-JP" altLang="ja-JP" sz="2000" b="1" dirty="0" smtClean="0">
                <a:latin typeface="HG丸ｺﾞｼｯｸM-PRO" pitchFamily="50" charset="-128"/>
                <a:ea typeface="HG丸ｺﾞｼｯｸM-PRO" pitchFamily="50" charset="-128"/>
              </a:rPr>
              <a:t>相談会</a:t>
            </a:r>
            <a:r>
              <a:rPr lang="ja-JP" altLang="en-US" sz="2000" b="1" dirty="0" smtClean="0">
                <a:latin typeface="HG丸ｺﾞｼｯｸM-PRO" pitchFamily="50" charset="-128"/>
                <a:ea typeface="HG丸ｺﾞｼｯｸM-PRO" pitchFamily="50" charset="-128"/>
              </a:rPr>
              <a:t>」申込書</a:t>
            </a:r>
            <a:endParaRPr lang="ja-JP" altLang="en-US" sz="2000" dirty="0">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972205670"/>
              </p:ext>
            </p:extLst>
          </p:nvPr>
        </p:nvGraphicFramePr>
        <p:xfrm>
          <a:off x="285729" y="7391675"/>
          <a:ext cx="6259722" cy="1656870"/>
        </p:xfrm>
        <a:graphic>
          <a:graphicData uri="http://schemas.openxmlformats.org/drawingml/2006/table">
            <a:tbl>
              <a:tblPr firstRow="1" bandRow="1">
                <a:tableStyleId>{69012ECD-51FC-41F1-AA8D-1B2483CD663E}</a:tableStyleId>
              </a:tblPr>
              <a:tblGrid>
                <a:gridCol w="6259722">
                  <a:extLst>
                    <a:ext uri="{9D8B030D-6E8A-4147-A177-3AD203B41FA5}">
                      <a16:colId xmlns:a16="http://schemas.microsoft.com/office/drawing/2014/main" val="20000"/>
                    </a:ext>
                  </a:extLst>
                </a:gridCol>
              </a:tblGrid>
              <a:tr h="295430">
                <a:tc>
                  <a:txBody>
                    <a:bodyPr/>
                    <a:lstStyle/>
                    <a:p>
                      <a:pPr algn="ctr">
                        <a:lnSpc>
                          <a:spcPct val="100000"/>
                        </a:lnSpc>
                      </a:pPr>
                      <a:r>
                        <a:rPr kumimoji="1" lang="ja-JP" altLang="en-US" sz="1200" dirty="0" smtClean="0">
                          <a:latin typeface="HG丸ｺﾞｼｯｸM-PRO" pitchFamily="50" charset="-128"/>
                          <a:ea typeface="HG丸ｺﾞｼｯｸM-PRO" pitchFamily="50" charset="-128"/>
                        </a:rPr>
                        <a:t>お客さまの情報の利用目的</a:t>
                      </a:r>
                      <a:endParaRPr kumimoji="1" lang="ja-JP" altLang="en-US" sz="1200" dirty="0">
                        <a:latin typeface="HG丸ｺﾞｼｯｸM-PRO" pitchFamily="50" charset="-128"/>
                        <a:ea typeface="HG丸ｺﾞｼｯｸM-PRO" pitchFamily="50" charset="-128"/>
                      </a:endParaRPr>
                    </a:p>
                  </a:txBody>
                  <a:tcPr>
                    <a:lnL w="12700" cap="flat" cmpd="sng" algn="ctr">
                      <a:solidFill>
                        <a:srgbClr val="300060"/>
                      </a:solidFill>
                      <a:prstDash val="solid"/>
                      <a:round/>
                      <a:headEnd type="none" w="med" len="med"/>
                      <a:tailEnd type="none" w="med" len="med"/>
                    </a:lnL>
                    <a:lnR w="12700" cap="flat" cmpd="sng" algn="ctr">
                      <a:solidFill>
                        <a:srgbClr val="300060"/>
                      </a:solidFill>
                      <a:prstDash val="solid"/>
                      <a:round/>
                      <a:headEnd type="none" w="med" len="med"/>
                      <a:tailEnd type="none" w="med" len="med"/>
                    </a:lnR>
                    <a:lnT w="12700" cap="flat" cmpd="sng" algn="ctr">
                      <a:solidFill>
                        <a:srgbClr val="300060"/>
                      </a:solidFill>
                      <a:prstDash val="solid"/>
                      <a:round/>
                      <a:headEnd type="none" w="med" len="med"/>
                      <a:tailEnd type="none" w="med" len="med"/>
                    </a:lnT>
                    <a:lnB w="12700" cap="flat" cmpd="sng" algn="ctr">
                      <a:solidFill>
                        <a:srgbClr val="300060"/>
                      </a:solidFill>
                      <a:prstDash val="solid"/>
                      <a:round/>
                      <a:headEnd type="none" w="med" len="med"/>
                      <a:tailEnd type="none" w="med" len="med"/>
                    </a:lnB>
                    <a:solidFill>
                      <a:srgbClr val="FF6600"/>
                    </a:solidFill>
                  </a:tcPr>
                </a:tc>
                <a:extLst>
                  <a:ext uri="{0D108BD9-81ED-4DB2-BD59-A6C34878D82A}">
                    <a16:rowId xmlns:a16="http://schemas.microsoft.com/office/drawing/2014/main" val="10000"/>
                  </a:ext>
                </a:extLst>
              </a:tr>
              <a:tr h="1358522">
                <a:tc>
                  <a:txBody>
                    <a:bodyPr/>
                    <a:lstStyle/>
                    <a:p>
                      <a:pPr>
                        <a:lnSpc>
                          <a:spcPts val="1000"/>
                        </a:lnSpc>
                      </a:pPr>
                      <a:r>
                        <a:rPr kumimoji="1" lang="ja-JP" altLang="en-US" sz="900" dirty="0" smtClean="0">
                          <a:latin typeface="HG丸ｺﾞｼｯｸM-PRO" pitchFamily="50" charset="-128"/>
                          <a:ea typeface="HG丸ｺﾞｼｯｸM-PRO" pitchFamily="50" charset="-128"/>
                        </a:rPr>
                        <a:t>ご記入いただきましたお客さまの情報につきましては、下記に掲げる利用目的の範囲内で利用いたします。</a:t>
                      </a:r>
                      <a:endParaRPr kumimoji="1" lang="en-US" altLang="ja-JP" sz="900" dirty="0" smtClean="0">
                        <a:latin typeface="HG丸ｺﾞｼｯｸM-PRO" pitchFamily="50" charset="-128"/>
                        <a:ea typeface="HG丸ｺﾞｼｯｸM-PRO" pitchFamily="50" charset="-128"/>
                      </a:endParaRPr>
                    </a:p>
                    <a:p>
                      <a:pPr algn="ctr">
                        <a:lnSpc>
                          <a:spcPts val="1000"/>
                        </a:lnSpc>
                      </a:pPr>
                      <a:r>
                        <a:rPr kumimoji="1" lang="ja-JP" altLang="en-US" sz="900" dirty="0" smtClean="0">
                          <a:latin typeface="HG丸ｺﾞｼｯｸM-PRO" pitchFamily="50" charset="-128"/>
                          <a:ea typeface="HG丸ｺﾞｼｯｸM-PRO" pitchFamily="50" charset="-128"/>
                        </a:rPr>
                        <a:t> </a:t>
                      </a:r>
                      <a:endParaRPr kumimoji="1" lang="en-US" altLang="ja-JP" sz="900" dirty="0" smtClean="0">
                        <a:latin typeface="HG丸ｺﾞｼｯｸM-PRO" pitchFamily="50" charset="-128"/>
                        <a:ea typeface="HG丸ｺﾞｼｯｸM-PRO" pitchFamily="50" charset="-128"/>
                      </a:endParaRPr>
                    </a:p>
                    <a:p>
                      <a:pPr algn="ctr">
                        <a:lnSpc>
                          <a:spcPts val="1000"/>
                        </a:lnSpc>
                      </a:pPr>
                      <a:r>
                        <a:rPr kumimoji="1" lang="ja-JP" altLang="en-US" sz="900" dirty="0" smtClean="0">
                          <a:latin typeface="HG丸ｺﾞｼｯｸM-PRO" pitchFamily="50" charset="-128"/>
                          <a:ea typeface="HG丸ｺﾞｼｯｸM-PRO" pitchFamily="50" charset="-128"/>
                        </a:rPr>
                        <a:t>記</a:t>
                      </a:r>
                      <a:endParaRPr kumimoji="1" lang="en-US" altLang="ja-JP" sz="900" dirty="0" smtClean="0">
                        <a:latin typeface="HG丸ｺﾞｼｯｸM-PRO" pitchFamily="50" charset="-128"/>
                        <a:ea typeface="HG丸ｺﾞｼｯｸM-PRO" pitchFamily="50" charset="-128"/>
                      </a:endParaRPr>
                    </a:p>
                    <a:p>
                      <a:pPr>
                        <a:lnSpc>
                          <a:spcPts val="1000"/>
                        </a:lnSpc>
                      </a:pPr>
                      <a:r>
                        <a:rPr kumimoji="1" lang="ja-JP" altLang="en-US" sz="900" dirty="0" smtClean="0">
                          <a:latin typeface="HG丸ｺﾞｼｯｸM-PRO" pitchFamily="50" charset="-128"/>
                          <a:ea typeface="HG丸ｺﾞｼｯｸM-PRO" pitchFamily="50" charset="-128"/>
                        </a:rPr>
                        <a:t>１　ご本人さまの確認</a:t>
                      </a:r>
                      <a:endParaRPr kumimoji="1" lang="en-US" altLang="ja-JP" sz="900" dirty="0" smtClean="0">
                        <a:latin typeface="HG丸ｺﾞｼｯｸM-PRO" pitchFamily="50" charset="-128"/>
                        <a:ea typeface="HG丸ｺﾞｼｯｸM-PRO" pitchFamily="50" charset="-128"/>
                      </a:endParaRPr>
                    </a:p>
                    <a:p>
                      <a:pPr>
                        <a:lnSpc>
                          <a:spcPts val="1000"/>
                        </a:lnSpc>
                      </a:pPr>
                      <a:r>
                        <a:rPr kumimoji="1" lang="ja-JP" altLang="en-US" sz="900" dirty="0" smtClean="0">
                          <a:latin typeface="HG丸ｺﾞｼｯｸM-PRO" pitchFamily="50" charset="-128"/>
                          <a:ea typeface="HG丸ｺﾞｼｯｸM-PRO" pitchFamily="50" charset="-128"/>
                        </a:rPr>
                        <a:t>２　ネットワーク間におけるご相談等の取り次ぎ</a:t>
                      </a:r>
                      <a:endParaRPr kumimoji="1" lang="en-US" altLang="ja-JP" sz="900" dirty="0" smtClean="0">
                        <a:latin typeface="HG丸ｺﾞｼｯｸM-PRO" pitchFamily="50" charset="-128"/>
                        <a:ea typeface="HG丸ｺﾞｼｯｸM-PRO" pitchFamily="50" charset="-128"/>
                      </a:endParaRPr>
                    </a:p>
                    <a:p>
                      <a:pPr>
                        <a:lnSpc>
                          <a:spcPts val="1000"/>
                        </a:lnSpc>
                      </a:pPr>
                      <a:r>
                        <a:rPr kumimoji="1" lang="ja-JP" altLang="en-US" sz="900" dirty="0" smtClean="0">
                          <a:latin typeface="HG丸ｺﾞｼｯｸM-PRO" pitchFamily="50" charset="-128"/>
                          <a:ea typeface="HG丸ｺﾞｼｯｸM-PRO" pitchFamily="50" charset="-128"/>
                        </a:rPr>
                        <a:t>３　ダイレクトメールの発送等による各種支援制度等のご案内（任意）</a:t>
                      </a:r>
                      <a:endParaRPr kumimoji="1" lang="en-US" altLang="ja-JP" sz="900" dirty="0" smtClean="0">
                        <a:latin typeface="HG丸ｺﾞｼｯｸM-PRO" pitchFamily="50" charset="-128"/>
                        <a:ea typeface="HG丸ｺﾞｼｯｸM-PRO" pitchFamily="50" charset="-128"/>
                      </a:endParaRPr>
                    </a:p>
                    <a:p>
                      <a:pPr>
                        <a:lnSpc>
                          <a:spcPts val="1000"/>
                        </a:lnSpc>
                      </a:pPr>
                      <a:r>
                        <a:rPr kumimoji="1" lang="ja-JP" altLang="en-US" sz="900" dirty="0" smtClean="0">
                          <a:latin typeface="HG丸ｺﾞｼｯｸM-PRO" pitchFamily="50" charset="-128"/>
                          <a:ea typeface="HG丸ｺﾞｼｯｸM-PRO" pitchFamily="50" charset="-128"/>
                        </a:rPr>
                        <a:t>４　アンケートの実施等による調査、研究（任意）</a:t>
                      </a:r>
                      <a:endParaRPr kumimoji="1" lang="en-US" altLang="ja-JP" sz="900" dirty="0" smtClean="0">
                        <a:latin typeface="HG丸ｺﾞｼｯｸM-PRO" pitchFamily="50" charset="-128"/>
                        <a:ea typeface="HG丸ｺﾞｼｯｸM-PRO" pitchFamily="50" charset="-128"/>
                      </a:endParaRPr>
                    </a:p>
                    <a:p>
                      <a:pPr>
                        <a:lnSpc>
                          <a:spcPts val="1000"/>
                        </a:lnSpc>
                      </a:pPr>
                      <a:r>
                        <a:rPr kumimoji="1" lang="en-US" altLang="ja-JP" sz="900" dirty="0" smtClean="0">
                          <a:latin typeface="HG丸ｺﾞｼｯｸM-PRO" pitchFamily="50" charset="-128"/>
                          <a:ea typeface="HG丸ｺﾞｼｯｸM-PRO" pitchFamily="50" charset="-128"/>
                        </a:rPr>
                        <a:t>※</a:t>
                      </a:r>
                      <a:r>
                        <a:rPr kumimoji="1" lang="ja-JP" altLang="en-US" sz="900" dirty="0" smtClean="0">
                          <a:latin typeface="HG丸ｺﾞｼｯｸM-PRO" pitchFamily="50" charset="-128"/>
                          <a:ea typeface="HG丸ｺﾞｼｯｸM-PRO" pitchFamily="50" charset="-128"/>
                        </a:rPr>
                        <a:t>前３・４の利用目的の同意は任意です。同意されない場合は</a:t>
                      </a:r>
                      <a:r>
                        <a:rPr kumimoji="1" lang="ja-JP" altLang="en-US" sz="900" b="0" dirty="0" smtClean="0">
                          <a:latin typeface="HG丸ｺﾞｼｯｸM-PRO" pitchFamily="50" charset="-128"/>
                          <a:ea typeface="HG丸ｺﾞｼｯｸM-PRO" pitchFamily="50" charset="-128"/>
                        </a:rPr>
                        <a:t>、</a:t>
                      </a:r>
                      <a:r>
                        <a:rPr kumimoji="1" lang="ja-JP" altLang="en-US" sz="900" b="1" dirty="0" smtClean="0">
                          <a:latin typeface="HG丸ｺﾞｼｯｸM-PRO" pitchFamily="50" charset="-128"/>
                          <a:ea typeface="HG丸ｺﾞｼｯｸM-PRO" pitchFamily="50" charset="-128"/>
                        </a:rPr>
                        <a:t>下記の□に「✔」をお付けください</a:t>
                      </a:r>
                      <a:r>
                        <a:rPr kumimoji="1" lang="ja-JP" altLang="en-US" sz="900" dirty="0" smtClean="0">
                          <a:latin typeface="HG丸ｺﾞｼｯｸM-PRO" pitchFamily="50" charset="-128"/>
                          <a:ea typeface="HG丸ｺﾞｼｯｸM-PRO" pitchFamily="50" charset="-128"/>
                        </a:rPr>
                        <a:t>。</a:t>
                      </a:r>
                      <a:endParaRPr kumimoji="1" lang="en-US" altLang="ja-JP" sz="900" dirty="0" smtClean="0">
                        <a:latin typeface="HG丸ｺﾞｼｯｸM-PRO" pitchFamily="50" charset="-128"/>
                        <a:ea typeface="HG丸ｺﾞｼｯｸM-PRO" pitchFamily="50" charset="-128"/>
                      </a:endParaRPr>
                    </a:p>
                    <a:p>
                      <a:pPr>
                        <a:lnSpc>
                          <a:spcPts val="1000"/>
                        </a:lnSpc>
                      </a:pPr>
                      <a:endParaRPr kumimoji="1" lang="en-US" altLang="ja-JP" sz="900" dirty="0" smtClean="0">
                        <a:latin typeface="HG丸ｺﾞｼｯｸM-PRO" pitchFamily="50" charset="-128"/>
                        <a:ea typeface="HG丸ｺﾞｼｯｸM-PRO" pitchFamily="50" charset="-128"/>
                      </a:endParaRPr>
                    </a:p>
                    <a:p>
                      <a:pPr>
                        <a:lnSpc>
                          <a:spcPts val="1000"/>
                        </a:lnSpc>
                      </a:pPr>
                      <a:r>
                        <a:rPr kumimoji="1" lang="ja-JP" altLang="en-US" sz="900" dirty="0" smtClean="0">
                          <a:latin typeface="HG丸ｺﾞｼｯｸM-PRO" pitchFamily="50" charset="-128"/>
                          <a:ea typeface="HG丸ｺﾞｼｯｸM-PRO" pitchFamily="50" charset="-128"/>
                        </a:rPr>
                        <a:t>　まえばし創業支援ネットワークが、前３および４の利用目的で利用することに同意しません。　⇒　□</a:t>
                      </a:r>
                      <a:endParaRPr kumimoji="1" lang="en-US" altLang="ja-JP" sz="900" dirty="0" smtClean="0">
                        <a:latin typeface="HG丸ｺﾞｼｯｸM-PRO" pitchFamily="50" charset="-128"/>
                        <a:ea typeface="HG丸ｺﾞｼｯｸM-PRO" pitchFamily="50" charset="-128"/>
                      </a:endParaRPr>
                    </a:p>
                  </a:txBody>
                  <a:tcPr>
                    <a:lnL w="12700" cap="flat" cmpd="sng" algn="ctr">
                      <a:solidFill>
                        <a:srgbClr val="300060"/>
                      </a:solidFill>
                      <a:prstDash val="solid"/>
                      <a:round/>
                      <a:headEnd type="none" w="med" len="med"/>
                      <a:tailEnd type="none" w="med" len="med"/>
                    </a:lnL>
                    <a:lnR w="12700" cap="flat" cmpd="sng" algn="ctr">
                      <a:solidFill>
                        <a:srgbClr val="300060"/>
                      </a:solidFill>
                      <a:prstDash val="solid"/>
                      <a:round/>
                      <a:headEnd type="none" w="med" len="med"/>
                      <a:tailEnd type="none" w="med" len="med"/>
                    </a:lnR>
                    <a:lnT w="12700" cap="flat" cmpd="sng" algn="ctr">
                      <a:solidFill>
                        <a:srgbClr val="300060"/>
                      </a:solidFill>
                      <a:prstDash val="solid"/>
                      <a:round/>
                      <a:headEnd type="none" w="med" len="med"/>
                      <a:tailEnd type="none" w="med" len="med"/>
                    </a:lnT>
                    <a:lnB w="12700" cap="flat" cmpd="sng" algn="ctr">
                      <a:solidFill>
                        <a:srgbClr val="30006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7" name="角丸四角形 6"/>
          <p:cNvSpPr/>
          <p:nvPr/>
        </p:nvSpPr>
        <p:spPr>
          <a:xfrm>
            <a:off x="281939" y="194742"/>
            <a:ext cx="5307301" cy="640736"/>
          </a:xfrm>
          <a:prstGeom prst="roundRect">
            <a:avLst>
              <a:gd name="adj" fmla="val 818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smtClean="0">
                <a:solidFill>
                  <a:schemeClr val="tx1"/>
                </a:solidFill>
                <a:latin typeface="HG丸ｺﾞｼｯｸM-PRO" pitchFamily="50" charset="-128"/>
                <a:ea typeface="HG丸ｺﾞｼｯｸM-PRO" pitchFamily="50" charset="-128"/>
              </a:rPr>
              <a:t>前橋市　産業経済部　産業政策課（事務局）　行</a:t>
            </a:r>
            <a:endParaRPr lang="en-US" altLang="ja-JP" sz="1200" dirty="0" smtClean="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000" b="1" dirty="0">
                <a:solidFill>
                  <a:schemeClr val="tx1"/>
                </a:solidFill>
                <a:latin typeface="HG丸ｺﾞｼｯｸM-PRO" pitchFamily="50" charset="-128"/>
                <a:ea typeface="HG丸ｺﾞｼｯｸM-PRO" pitchFamily="50" charset="-128"/>
              </a:rPr>
              <a:t>ＦＡＸ：０２７－２２４－１１８８　</a:t>
            </a:r>
            <a:r>
              <a:rPr lang="ja-JP" altLang="en-US" sz="1000" b="1" dirty="0" smtClean="0">
                <a:solidFill>
                  <a:schemeClr val="tx1"/>
                </a:solidFill>
                <a:latin typeface="HG丸ｺﾞｼｯｸM-PRO" pitchFamily="50" charset="-128"/>
                <a:ea typeface="HG丸ｺﾞｼｯｸM-PRO" pitchFamily="50" charset="-128"/>
              </a:rPr>
              <a:t>　</a:t>
            </a:r>
            <a:r>
              <a:rPr lang="en-US" altLang="ja-JP" sz="1000" b="1" dirty="0" smtClean="0">
                <a:solidFill>
                  <a:schemeClr val="tx1"/>
                </a:solidFill>
                <a:latin typeface="HG丸ｺﾞｼｯｸM-PRO" pitchFamily="50" charset="-128"/>
                <a:ea typeface="HG丸ｺﾞｼｯｸM-PRO" pitchFamily="50" charset="-128"/>
              </a:rPr>
              <a:t>E</a:t>
            </a:r>
            <a:r>
              <a:rPr lang="ja-JP" altLang="en-US" sz="1000" b="1" dirty="0" smtClean="0">
                <a:solidFill>
                  <a:schemeClr val="tx1"/>
                </a:solidFill>
                <a:latin typeface="HG丸ｺﾞｼｯｸM-PRO" pitchFamily="50" charset="-128"/>
                <a:ea typeface="HG丸ｺﾞｼｯｸM-PRO" pitchFamily="50" charset="-128"/>
              </a:rPr>
              <a:t>メール</a:t>
            </a:r>
            <a:r>
              <a:rPr lang="ja-JP" altLang="en-US" sz="1000" b="1" dirty="0">
                <a:solidFill>
                  <a:schemeClr val="tx1"/>
                </a:solidFill>
                <a:latin typeface="HG丸ｺﾞｼｯｸM-PRO" pitchFamily="50" charset="-128"/>
                <a:ea typeface="HG丸ｺﾞｼｯｸM-PRO" pitchFamily="50" charset="-128"/>
              </a:rPr>
              <a:t>：</a:t>
            </a:r>
            <a:r>
              <a:rPr lang="en-US" altLang="ja-JP" sz="1000" b="1" dirty="0" smtClean="0">
                <a:solidFill>
                  <a:schemeClr val="tx1"/>
                </a:solidFill>
                <a:latin typeface="HG丸ｺﾞｼｯｸM-PRO" pitchFamily="50" charset="-128"/>
                <a:ea typeface="HG丸ｺﾞｼｯｸM-PRO" pitchFamily="50" charset="-128"/>
              </a:rPr>
              <a:t>kougyou@city.maebashi.gunma.jp</a:t>
            </a:r>
            <a:endParaRPr lang="en-US" altLang="ja-JP" sz="1000" b="1" dirty="0">
              <a:solidFill>
                <a:schemeClr val="tx1"/>
              </a:solidFill>
              <a:latin typeface="HG丸ｺﾞｼｯｸM-PRO" pitchFamily="50" charset="-128"/>
              <a:ea typeface="HG丸ｺﾞｼｯｸM-PRO" pitchFamily="50" charset="-128"/>
            </a:endParaRPr>
          </a:p>
        </p:txBody>
      </p:sp>
      <p:graphicFrame>
        <p:nvGraphicFramePr>
          <p:cNvPr id="8" name="コンテンツ プレースホルダ 3"/>
          <p:cNvGraphicFramePr>
            <a:graphicFrameLocks noGrp="1"/>
          </p:cNvGraphicFramePr>
          <p:nvPr>
            <p:ph idx="1"/>
            <p:extLst>
              <p:ext uri="{D42A27DB-BD31-4B8C-83A1-F6EECF244321}">
                <p14:modId xmlns:p14="http://schemas.microsoft.com/office/powerpoint/2010/main" val="3351388924"/>
              </p:ext>
            </p:extLst>
          </p:nvPr>
        </p:nvGraphicFramePr>
        <p:xfrm>
          <a:off x="285728" y="1570231"/>
          <a:ext cx="6259723" cy="5733362"/>
        </p:xfrm>
        <a:graphic>
          <a:graphicData uri="http://schemas.openxmlformats.org/drawingml/2006/table">
            <a:tbl>
              <a:tblPr firstRow="1" bandRow="1">
                <a:tableStyleId>{5940675A-B579-460E-94D1-54222C63F5DA}</a:tableStyleId>
              </a:tblPr>
              <a:tblGrid>
                <a:gridCol w="938647">
                  <a:extLst>
                    <a:ext uri="{9D8B030D-6E8A-4147-A177-3AD203B41FA5}">
                      <a16:colId xmlns:a16="http://schemas.microsoft.com/office/drawing/2014/main" val="20000"/>
                    </a:ext>
                  </a:extLst>
                </a:gridCol>
                <a:gridCol w="225743">
                  <a:extLst>
                    <a:ext uri="{9D8B030D-6E8A-4147-A177-3AD203B41FA5}">
                      <a16:colId xmlns:a16="http://schemas.microsoft.com/office/drawing/2014/main" val="20001"/>
                    </a:ext>
                  </a:extLst>
                </a:gridCol>
                <a:gridCol w="1152128">
                  <a:extLst>
                    <a:ext uri="{9D8B030D-6E8A-4147-A177-3AD203B41FA5}">
                      <a16:colId xmlns:a16="http://schemas.microsoft.com/office/drawing/2014/main" val="3109500941"/>
                    </a:ext>
                  </a:extLst>
                </a:gridCol>
                <a:gridCol w="792088">
                  <a:extLst>
                    <a:ext uri="{9D8B030D-6E8A-4147-A177-3AD203B41FA5}">
                      <a16:colId xmlns:a16="http://schemas.microsoft.com/office/drawing/2014/main" val="2528897618"/>
                    </a:ext>
                  </a:extLst>
                </a:gridCol>
                <a:gridCol w="285752">
                  <a:extLst>
                    <a:ext uri="{9D8B030D-6E8A-4147-A177-3AD203B41FA5}">
                      <a16:colId xmlns:a16="http://schemas.microsoft.com/office/drawing/2014/main" val="20002"/>
                    </a:ext>
                  </a:extLst>
                </a:gridCol>
                <a:gridCol w="196112">
                  <a:extLst>
                    <a:ext uri="{9D8B030D-6E8A-4147-A177-3AD203B41FA5}">
                      <a16:colId xmlns:a16="http://schemas.microsoft.com/office/drawing/2014/main" val="20003"/>
                    </a:ext>
                  </a:extLst>
                </a:gridCol>
                <a:gridCol w="220980">
                  <a:extLst>
                    <a:ext uri="{9D8B030D-6E8A-4147-A177-3AD203B41FA5}">
                      <a16:colId xmlns:a16="http://schemas.microsoft.com/office/drawing/2014/main" val="1796208357"/>
                    </a:ext>
                  </a:extLst>
                </a:gridCol>
                <a:gridCol w="251921">
                  <a:extLst>
                    <a:ext uri="{9D8B030D-6E8A-4147-A177-3AD203B41FA5}">
                      <a16:colId xmlns:a16="http://schemas.microsoft.com/office/drawing/2014/main" val="2310100343"/>
                    </a:ext>
                  </a:extLst>
                </a:gridCol>
                <a:gridCol w="116840">
                  <a:extLst>
                    <a:ext uri="{9D8B030D-6E8A-4147-A177-3AD203B41FA5}">
                      <a16:colId xmlns:a16="http://schemas.microsoft.com/office/drawing/2014/main" val="20004"/>
                    </a:ext>
                  </a:extLst>
                </a:gridCol>
                <a:gridCol w="783367">
                  <a:extLst>
                    <a:ext uri="{9D8B030D-6E8A-4147-A177-3AD203B41FA5}">
                      <a16:colId xmlns:a16="http://schemas.microsoft.com/office/drawing/2014/main" val="20005"/>
                    </a:ext>
                  </a:extLst>
                </a:gridCol>
                <a:gridCol w="1296145">
                  <a:extLst>
                    <a:ext uri="{9D8B030D-6E8A-4147-A177-3AD203B41FA5}">
                      <a16:colId xmlns:a16="http://schemas.microsoft.com/office/drawing/2014/main" val="3035256382"/>
                    </a:ext>
                  </a:extLst>
                </a:gridCol>
              </a:tblGrid>
              <a:tr h="218860">
                <a:tc>
                  <a:txBody>
                    <a:bodyPr/>
                    <a:lstStyle/>
                    <a:p>
                      <a:pPr algn="ctr"/>
                      <a:r>
                        <a:rPr kumimoji="1" lang="ja-JP" altLang="en-US" sz="1000" dirty="0" smtClean="0">
                          <a:latin typeface="HG丸ｺﾞｼｯｸM-PRO" pitchFamily="50" charset="-128"/>
                          <a:ea typeface="HG丸ｺﾞｼｯｸM-PRO" pitchFamily="50" charset="-128"/>
                        </a:rPr>
                        <a:t>ふりがな</a:t>
                      </a:r>
                      <a:endParaRPr kumimoji="1" lang="ja-JP" altLang="en-US" sz="1000" dirty="0">
                        <a:latin typeface="HG丸ｺﾞｼｯｸM-PRO" pitchFamily="50" charset="-128"/>
                        <a:ea typeface="HG丸ｺﾞｼｯｸM-PRO" pitchFamily="50" charset="-128"/>
                      </a:endParaRPr>
                    </a:p>
                  </a:txBody>
                  <a:tcPr>
                    <a:lnB w="12700" cap="flat" cmpd="sng" algn="ctr">
                      <a:solidFill>
                        <a:schemeClr val="tx1"/>
                      </a:solidFill>
                      <a:prstDash val="sysDot"/>
                      <a:round/>
                      <a:headEnd type="none" w="med" len="med"/>
                      <a:tailEnd type="none" w="med" len="med"/>
                    </a:lnB>
                  </a:tcPr>
                </a:tc>
                <a:tc gridSpan="4">
                  <a:txBody>
                    <a:bodyPr/>
                    <a:lstStyle/>
                    <a:p>
                      <a:endParaRPr kumimoji="1" lang="ja-JP" altLang="en-US" sz="1000" dirty="0">
                        <a:latin typeface="HG丸ｺﾞｼｯｸM-PRO" pitchFamily="50" charset="-128"/>
                        <a:ea typeface="HG丸ｺﾞｼｯｸM-PRO"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a:r>
                        <a:rPr kumimoji="1" lang="ja-JP" altLang="en-US" sz="1000" dirty="0" smtClean="0">
                          <a:latin typeface="HG丸ｺﾞｼｯｸM-PRO" pitchFamily="50" charset="-128"/>
                          <a:ea typeface="HG丸ｺﾞｼｯｸM-PRO" pitchFamily="50" charset="-128"/>
                        </a:rPr>
                        <a:t>生年月日</a:t>
                      </a:r>
                      <a:endParaRPr kumimoji="1" lang="ja-JP" altLang="en-US" sz="10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sz="1000" dirty="0">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gridSpan="2">
                  <a:txBody>
                    <a:bodyPr/>
                    <a:lstStyle/>
                    <a:p>
                      <a:r>
                        <a:rPr kumimoji="1" lang="ja-JP" altLang="en-US" sz="1000" dirty="0" smtClean="0">
                          <a:latin typeface="HG丸ｺﾞｼｯｸM-PRO" pitchFamily="50" charset="-128"/>
                          <a:ea typeface="HG丸ｺﾞｼｯｸM-PRO" pitchFamily="50" charset="-128"/>
                        </a:rPr>
                        <a:t>（該当に○印）</a:t>
                      </a:r>
                      <a:endParaRPr kumimoji="1" lang="en-US" altLang="ja-JP" sz="1000" dirty="0" smtClean="0">
                        <a:latin typeface="HG丸ｺﾞｼｯｸM-PRO" pitchFamily="50" charset="-128"/>
                        <a:ea typeface="HG丸ｺﾞｼｯｸM-PRO" pitchFamily="50" charset="-128"/>
                      </a:endParaRPr>
                    </a:p>
                    <a:p>
                      <a:endParaRPr kumimoji="1" lang="en-US" altLang="ja-JP" sz="1000" b="0" dirty="0" smtClean="0">
                        <a:latin typeface="HG丸ｺﾞｼｯｸM-PRO" pitchFamily="50" charset="-128"/>
                        <a:ea typeface="HG丸ｺﾞｼｯｸM-PRO" pitchFamily="50" charset="-128"/>
                      </a:endParaRPr>
                    </a:p>
                    <a:p>
                      <a:r>
                        <a:rPr kumimoji="1" lang="ja-JP" altLang="en-US" sz="1000" b="0" dirty="0" smtClean="0">
                          <a:latin typeface="HG丸ｺﾞｼｯｸM-PRO" pitchFamily="50" charset="-128"/>
                          <a:ea typeface="HG丸ｺﾞｼｯｸM-PRO" pitchFamily="50" charset="-128"/>
                        </a:rPr>
                        <a:t>　　　　　　年　　  月　　  日</a:t>
                      </a:r>
                      <a:endParaRPr kumimoji="1" lang="en-US" altLang="ja-JP" sz="1000" b="0" dirty="0" smtClean="0">
                        <a:latin typeface="HG丸ｺﾞｼｯｸM-PRO" pitchFamily="50" charset="-128"/>
                        <a:ea typeface="HG丸ｺﾞｼｯｸM-PRO" pitchFamily="50" charset="-128"/>
                      </a:endParaRPr>
                    </a:p>
                    <a:p>
                      <a:endParaRPr kumimoji="1" lang="ja-JP" altLang="en-US" sz="1000" b="0" dirty="0">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extLst>
                  <a:ext uri="{0D108BD9-81ED-4DB2-BD59-A6C34878D82A}">
                    <a16:rowId xmlns:a16="http://schemas.microsoft.com/office/drawing/2014/main" val="10000"/>
                  </a:ext>
                </a:extLst>
              </a:tr>
              <a:tr h="410362">
                <a:tc>
                  <a:txBody>
                    <a:bodyPr/>
                    <a:lstStyle/>
                    <a:p>
                      <a:pPr algn="ctr"/>
                      <a:r>
                        <a:rPr kumimoji="1" lang="ja-JP" altLang="en-US" sz="1000" dirty="0" smtClean="0">
                          <a:latin typeface="HG丸ｺﾞｼｯｸM-PRO" pitchFamily="50" charset="-128"/>
                          <a:ea typeface="HG丸ｺﾞｼｯｸM-PRO" pitchFamily="50" charset="-128"/>
                        </a:rPr>
                        <a:t>お</a:t>
                      </a:r>
                      <a:r>
                        <a:rPr kumimoji="1" lang="ja-JP" altLang="en-US" sz="1000" baseline="0" dirty="0" smtClean="0">
                          <a:latin typeface="HG丸ｺﾞｼｯｸM-PRO" pitchFamily="50" charset="-128"/>
                          <a:ea typeface="HG丸ｺﾞｼｯｸM-PRO" pitchFamily="50" charset="-128"/>
                        </a:rPr>
                        <a:t> </a:t>
                      </a:r>
                      <a:r>
                        <a:rPr kumimoji="1" lang="ja-JP" altLang="en-US" sz="1000" dirty="0" smtClean="0">
                          <a:latin typeface="HG丸ｺﾞｼｯｸM-PRO" pitchFamily="50" charset="-128"/>
                          <a:ea typeface="HG丸ｺﾞｼｯｸM-PRO" pitchFamily="50" charset="-128"/>
                        </a:rPr>
                        <a:t>名 前</a:t>
                      </a:r>
                      <a:endParaRPr kumimoji="1" lang="ja-JP" altLang="en-US" sz="1000" dirty="0">
                        <a:latin typeface="HG丸ｺﾞｼｯｸM-PRO" pitchFamily="50" charset="-128"/>
                        <a:ea typeface="HG丸ｺﾞｼｯｸM-PRO" pitchFamily="50" charset="-128"/>
                      </a:endParaRPr>
                    </a:p>
                  </a:txBody>
                  <a:tcPr anchor="ctr">
                    <a:lnT w="12700" cap="flat" cmpd="sng" algn="ctr">
                      <a:solidFill>
                        <a:schemeClr val="tx1"/>
                      </a:solidFill>
                      <a:prstDash val="sysDot"/>
                      <a:round/>
                      <a:headEnd type="none" w="med" len="med"/>
                      <a:tailEnd type="none" w="med" len="med"/>
                    </a:lnT>
                  </a:tcPr>
                </a:tc>
                <a:tc gridSpan="4">
                  <a:txBody>
                    <a:bodyPr/>
                    <a:lstStyle/>
                    <a:p>
                      <a:endParaRPr kumimoji="1" lang="ja-JP" altLang="en-US" sz="1000" dirty="0">
                        <a:latin typeface="HG丸ｺﾞｼｯｸM-PRO" pitchFamily="50" charset="-128"/>
                        <a:ea typeface="HG丸ｺﾞｼｯｸM-PRO"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vMerge="1">
                  <a:txBody>
                    <a:bodyPr/>
                    <a:lstStyle/>
                    <a:p>
                      <a:endParaRPr kumimoji="1" lang="ja-JP" altLang="en-US" sz="1000" dirty="0">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1"/>
                  </a:ext>
                </a:extLst>
              </a:tr>
              <a:tr h="360050">
                <a:tc>
                  <a:txBody>
                    <a:bodyPr/>
                    <a:lstStyle/>
                    <a:p>
                      <a:pPr algn="ctr"/>
                      <a:r>
                        <a:rPr kumimoji="1" lang="ja-JP" altLang="en-US" sz="1000" dirty="0" smtClean="0">
                          <a:latin typeface="HG丸ｺﾞｼｯｸM-PRO" pitchFamily="50" charset="-128"/>
                          <a:ea typeface="HG丸ｺﾞｼｯｸM-PRO" pitchFamily="50" charset="-128"/>
                        </a:rPr>
                        <a:t>ご 住 所</a:t>
                      </a:r>
                      <a:endParaRPr kumimoji="1" lang="ja-JP" altLang="en-US" sz="1000" dirty="0">
                        <a:latin typeface="HG丸ｺﾞｼｯｸM-PRO" pitchFamily="50" charset="-128"/>
                        <a:ea typeface="HG丸ｺﾞｼｯｸM-PRO" pitchFamily="50" charset="-128"/>
                      </a:endParaRPr>
                    </a:p>
                  </a:txBody>
                  <a:tcPr anchor="ctr" anchorCtr="1"/>
                </a:tc>
                <a:tc gridSpan="10">
                  <a:txBody>
                    <a:bodyPr/>
                    <a:lstStyle/>
                    <a:p>
                      <a:r>
                        <a:rPr kumimoji="1" lang="ja-JP" altLang="en-US" sz="1000" dirty="0" smtClean="0">
                          <a:latin typeface="HG丸ｺﾞｼｯｸM-PRO" pitchFamily="50" charset="-128"/>
                          <a:ea typeface="HG丸ｺﾞｼｯｸM-PRO" pitchFamily="50" charset="-128"/>
                        </a:rPr>
                        <a:t>〒　　　－</a:t>
                      </a:r>
                      <a:endParaRPr kumimoji="1" lang="en-US" altLang="ja-JP" sz="1000" dirty="0" smtClean="0">
                        <a:latin typeface="HG丸ｺﾞｼｯｸM-PRO" pitchFamily="50" charset="-128"/>
                        <a:ea typeface="HG丸ｺﾞｼｯｸM-PRO" pitchFamily="50" charset="-128"/>
                      </a:endParaRPr>
                    </a:p>
                    <a:p>
                      <a:endParaRPr kumimoji="1" lang="en-US" altLang="ja-JP" sz="1000" dirty="0" smtClean="0">
                        <a:latin typeface="HG丸ｺﾞｼｯｸM-PRO" pitchFamily="50" charset="-128"/>
                        <a:ea typeface="HG丸ｺﾞｼｯｸM-PRO"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18860">
                <a:tc rowSpan="2">
                  <a:txBody>
                    <a:bodyPr/>
                    <a:lstStyle/>
                    <a:p>
                      <a:pPr algn="ctr"/>
                      <a:r>
                        <a:rPr kumimoji="1" lang="ja-JP" altLang="en-US" sz="1000" dirty="0" smtClean="0">
                          <a:latin typeface="HG丸ｺﾞｼｯｸM-PRO" pitchFamily="50" charset="-128"/>
                          <a:ea typeface="HG丸ｺﾞｼｯｸM-PRO" pitchFamily="50" charset="-128"/>
                        </a:rPr>
                        <a:t>ご連絡先</a:t>
                      </a:r>
                      <a:endParaRPr kumimoji="1" lang="ja-JP" altLang="en-US" sz="1000" dirty="0">
                        <a:latin typeface="HG丸ｺﾞｼｯｸM-PRO" pitchFamily="50" charset="-128"/>
                        <a:ea typeface="HG丸ｺﾞｼｯｸM-PRO" pitchFamily="50" charset="-128"/>
                      </a:endParaRPr>
                    </a:p>
                  </a:txBody>
                  <a:tcPr anchor="ctr" anchorCtr="1"/>
                </a:tc>
                <a:tc rowSpan="2" gridSpan="3">
                  <a:txBody>
                    <a:bodyPr/>
                    <a:lstStyle/>
                    <a:p>
                      <a:pPr algn="l"/>
                      <a:r>
                        <a:rPr kumimoji="1" lang="ja-JP" altLang="en-US" sz="1000" dirty="0" smtClean="0">
                          <a:latin typeface="HG丸ｺﾞｼｯｸM-PRO" pitchFamily="50" charset="-128"/>
                          <a:ea typeface="HG丸ｺﾞｼｯｸM-PRO" pitchFamily="50" charset="-128"/>
                        </a:rPr>
                        <a:t>ＴＥＬ：</a:t>
                      </a:r>
                      <a:endParaRPr kumimoji="1" lang="en-US" altLang="ja-JP" sz="1000" dirty="0" smtClean="0">
                        <a:latin typeface="HG丸ｺﾞｼｯｸM-PRO" pitchFamily="50" charset="-128"/>
                        <a:ea typeface="HG丸ｺﾞｼｯｸM-PRO" pitchFamily="50" charset="-128"/>
                      </a:endParaRPr>
                    </a:p>
                    <a:p>
                      <a:pPr algn="l"/>
                      <a:r>
                        <a:rPr kumimoji="1" lang="ja-JP" altLang="en-US" sz="1000" dirty="0" smtClean="0">
                          <a:latin typeface="HG丸ｺﾞｼｯｸM-PRO" pitchFamily="50" charset="-128"/>
                          <a:ea typeface="HG丸ｺﾞｼｯｸM-PRO" pitchFamily="50" charset="-128"/>
                        </a:rPr>
                        <a:t>携帯電話：</a:t>
                      </a:r>
                      <a:endParaRPr kumimoji="1" lang="ja-JP" altLang="en-US" sz="1000" dirty="0">
                        <a:latin typeface="HG丸ｺﾞｼｯｸM-PRO" pitchFamily="50" charset="-128"/>
                        <a:ea typeface="HG丸ｺﾞｼｯｸM-PRO" pitchFamily="50" charset="-128"/>
                      </a:endParaRPr>
                    </a:p>
                  </a:txBody>
                  <a:tcPr anchor="ctr">
                    <a:lnR w="6350" cap="flat" cmpd="sng" algn="ctr">
                      <a:solidFill>
                        <a:schemeClr val="tx1"/>
                      </a:solidFill>
                      <a:prstDash val="solid"/>
                      <a:round/>
                      <a:headEnd type="none" w="med" len="med"/>
                      <a:tailEnd type="none" w="med" len="med"/>
                    </a:lnR>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spc="-150" baseline="0" dirty="0" smtClean="0">
                          <a:latin typeface="HG丸ｺﾞｼｯｸM-PRO" pitchFamily="50" charset="-128"/>
                          <a:ea typeface="HG丸ｺﾞｼｯｸM-PRO" pitchFamily="50" charset="-128"/>
                        </a:rPr>
                        <a:t>創業（</a:t>
                      </a:r>
                      <a:r>
                        <a:rPr kumimoji="1" lang="ja-JP" altLang="en-US" sz="900" spc="0" baseline="0" dirty="0" smtClean="0">
                          <a:latin typeface="HG丸ｺﾞｼｯｸM-PRO" pitchFamily="50" charset="-128"/>
                          <a:ea typeface="HG丸ｺﾞｼｯｸM-PRO" pitchFamily="50" charset="-128"/>
                        </a:rPr>
                        <a:t>予定</a:t>
                      </a:r>
                      <a:r>
                        <a:rPr kumimoji="1" lang="ja-JP" altLang="en-US" sz="900" spc="-150" baseline="0" dirty="0" smtClean="0">
                          <a:latin typeface="HG丸ｺﾞｼｯｸM-PRO" pitchFamily="50" charset="-128"/>
                          <a:ea typeface="HG丸ｺﾞｼｯｸM-PRO" pitchFamily="50" charset="-128"/>
                        </a:rPr>
                        <a:t>）業種</a:t>
                      </a:r>
                      <a:endParaRPr kumimoji="1" lang="en-US" altLang="ja-JP" sz="900" spc="-150" baseline="0" dirty="0" smtClean="0">
                        <a:latin typeface="HG丸ｺﾞｼｯｸM-PRO" pitchFamily="50" charset="-128"/>
                        <a:ea typeface="HG丸ｺﾞｼｯｸM-PRO"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l"/>
                      <a:endParaRPr kumimoji="1" lang="ja-JP" altLang="en-US" sz="1000" dirty="0">
                        <a:latin typeface="HG丸ｺﾞｼｯｸM-PRO" pitchFamily="50" charset="-128"/>
                        <a:ea typeface="HG丸ｺﾞｼｯｸM-PRO" pitchFamily="50" charset="-128"/>
                      </a:endParaRPr>
                    </a:p>
                  </a:txBody>
                  <a:tcPr anchor="ctr">
                    <a:lnL w="63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18860">
                <a:tc vMerge="1">
                  <a:txBody>
                    <a:bodyPr/>
                    <a:lstStyle/>
                    <a:p>
                      <a:pPr algn="ctr"/>
                      <a:endParaRPr kumimoji="1" lang="en-US" altLang="ja-JP" sz="1000" dirty="0" smtClean="0">
                        <a:latin typeface="HG丸ｺﾞｼｯｸM-PRO" pitchFamily="50" charset="-128"/>
                        <a:ea typeface="HG丸ｺﾞｼｯｸM-PRO" pitchFamily="50" charset="-128"/>
                      </a:endParaRPr>
                    </a:p>
                  </a:txBody>
                  <a:tcPr marL="0" marR="0" marT="0" marB="0" anchor="ctr" anchorCtr="1"/>
                </a:tc>
                <a:tc gridSpan="3" vMerge="1">
                  <a:txBody>
                    <a:bodyPr/>
                    <a:lstStyle/>
                    <a:p>
                      <a:pPr algn="l"/>
                      <a:endParaRPr kumimoji="1" lang="ja-JP" altLang="en-US" sz="1000" dirty="0">
                        <a:latin typeface="HG丸ｺﾞｼｯｸM-PRO" pitchFamily="50" charset="-128"/>
                        <a:ea typeface="HG丸ｺﾞｼｯｸM-PRO" pitchFamily="50" charset="-128"/>
                      </a:endParaRPr>
                    </a:p>
                  </a:txBody>
                  <a:tcPr anchor="ctr">
                    <a:lnR w="6350" cap="flat" cmpd="sng" algn="ctr">
                      <a:solidFill>
                        <a:schemeClr val="tx1"/>
                      </a:solidFill>
                      <a:prstDash val="solid"/>
                      <a:round/>
                      <a:headEnd type="none" w="med" len="med"/>
                      <a:tailEnd type="none" w="med" len="med"/>
                    </a:lnR>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spc="-100" baseline="0" dirty="0" smtClean="0">
                          <a:latin typeface="HG丸ｺﾞｼｯｸM-PRO" pitchFamily="50" charset="-128"/>
                          <a:ea typeface="HG丸ｺﾞｼｯｸM-PRO" pitchFamily="50" charset="-128"/>
                        </a:rPr>
                        <a:t>創業（予定）時期</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000" dirty="0" smtClean="0">
                          <a:latin typeface="HG丸ｺﾞｼｯｸM-PRO" pitchFamily="50" charset="-128"/>
                          <a:ea typeface="HG丸ｺﾞｼｯｸM-PRO" pitchFamily="50" charset="-128"/>
                        </a:rPr>
                        <a:t>令和 　  年 　  月頃　</a:t>
                      </a:r>
                      <a:r>
                        <a:rPr kumimoji="1" lang="ja-JP" altLang="en-US" sz="1000" b="1" dirty="0" smtClean="0">
                          <a:latin typeface="HG丸ｺﾞｼｯｸM-PRO" pitchFamily="50" charset="-128"/>
                          <a:ea typeface="HG丸ｺﾞｼｯｸM-PRO" pitchFamily="50" charset="-128"/>
                        </a:rPr>
                        <a:t>・　</a:t>
                      </a:r>
                      <a:r>
                        <a:rPr kumimoji="1" lang="ja-JP" altLang="en-US" sz="1000" dirty="0" smtClean="0">
                          <a:latin typeface="HG丸ｺﾞｼｯｸM-PRO" pitchFamily="50" charset="-128"/>
                          <a:ea typeface="HG丸ｺﾞｼｯｸM-PRO" pitchFamily="50" charset="-128"/>
                        </a:rPr>
                        <a:t>未　定</a:t>
                      </a:r>
                      <a:endParaRPr kumimoji="1" lang="ja-JP" altLang="en-US" sz="1000" dirty="0">
                        <a:latin typeface="HG丸ｺﾞｼｯｸM-PRO" pitchFamily="50" charset="-128"/>
                        <a:ea typeface="HG丸ｺﾞｼｯｸM-PRO" pitchFamily="50" charset="-128"/>
                      </a:endParaRPr>
                    </a:p>
                  </a:txBody>
                  <a:tcPr anchor="ctr">
                    <a:lnL w="6350" cap="flat" cmpd="sng" algn="ctr">
                      <a:solidFill>
                        <a:schemeClr val="tx1"/>
                      </a:solidFill>
                      <a:prstDash val="solid"/>
                      <a:round/>
                      <a:headEnd type="none" w="med" len="med"/>
                      <a:tailEnd type="none" w="med" len="med"/>
                    </a:lnL>
                  </a:tcPr>
                </a:tc>
                <a:tc hMerge="1">
                  <a:txBody>
                    <a:bodyPr/>
                    <a:lstStyle/>
                    <a:p>
                      <a:pPr algn="ctr"/>
                      <a:endParaRPr kumimoji="1" lang="ja-JP" altLang="en-US" sz="1000" dirty="0">
                        <a:latin typeface="HG丸ｺﾞｼｯｸM-PRO" pitchFamily="50" charset="-128"/>
                        <a:ea typeface="HG丸ｺﾞｼｯｸM-PRO"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4"/>
                  </a:ext>
                </a:extLst>
              </a:tr>
              <a:tr h="491686">
                <a:tc rowSpan="11">
                  <a:txBody>
                    <a:bodyPr/>
                    <a:lstStyle/>
                    <a:p>
                      <a:pPr algn="dist"/>
                      <a:r>
                        <a:rPr kumimoji="1" lang="ja-JP" altLang="en-US" sz="1000" spc="0" dirty="0" smtClean="0">
                          <a:latin typeface="HG丸ｺﾞｼｯｸM-PRO" pitchFamily="50" charset="-128"/>
                          <a:ea typeface="HG丸ｺﾞｼｯｸM-PRO" pitchFamily="50" charset="-128"/>
                        </a:rPr>
                        <a:t>ご希望の</a:t>
                      </a:r>
                      <a:endParaRPr kumimoji="1" lang="en-US" altLang="ja-JP" sz="1000" spc="0" dirty="0" smtClean="0">
                        <a:latin typeface="HG丸ｺﾞｼｯｸM-PRO" pitchFamily="50" charset="-128"/>
                        <a:ea typeface="HG丸ｺﾞｼｯｸM-PRO" pitchFamily="50" charset="-128"/>
                      </a:endParaRPr>
                    </a:p>
                    <a:p>
                      <a:pPr algn="dist"/>
                      <a:endParaRPr kumimoji="1" lang="en-US" altLang="ja-JP" sz="1000" spc="0" dirty="0" smtClean="0">
                        <a:latin typeface="HG丸ｺﾞｼｯｸM-PRO" pitchFamily="50" charset="-128"/>
                        <a:ea typeface="HG丸ｺﾞｼｯｸM-PRO" pitchFamily="50" charset="-128"/>
                      </a:endParaRPr>
                    </a:p>
                    <a:p>
                      <a:pPr algn="dist"/>
                      <a:r>
                        <a:rPr kumimoji="1" lang="ja-JP" altLang="en-US" sz="1000" spc="0" dirty="0" smtClean="0">
                          <a:latin typeface="HG丸ｺﾞｼｯｸM-PRO" pitchFamily="50" charset="-128"/>
                          <a:ea typeface="HG丸ｺﾞｼｯｸM-PRO" pitchFamily="50" charset="-128"/>
                        </a:rPr>
                        <a:t>時間帯</a:t>
                      </a:r>
                      <a:endParaRPr kumimoji="1" lang="en-US" altLang="ja-JP" sz="1000" spc="0" dirty="0" smtClean="0">
                        <a:latin typeface="HG丸ｺﾞｼｯｸM-PRO" pitchFamily="50" charset="-128"/>
                        <a:ea typeface="HG丸ｺﾞｼｯｸM-PRO" pitchFamily="50" charset="-128"/>
                      </a:endParaRPr>
                    </a:p>
                    <a:p>
                      <a:pPr algn="dist"/>
                      <a:r>
                        <a:rPr kumimoji="1" lang="ja-JP" altLang="en-US" sz="1000" spc="0" dirty="0" smtClean="0">
                          <a:latin typeface="HG丸ｺﾞｼｯｸM-PRO" pitchFamily="50" charset="-128"/>
                          <a:ea typeface="HG丸ｺﾞｼｯｸM-PRO" pitchFamily="50" charset="-128"/>
                        </a:rPr>
                        <a:t>・</a:t>
                      </a:r>
                      <a:endParaRPr kumimoji="1" lang="en-US" altLang="ja-JP" sz="1000" spc="0" dirty="0" smtClean="0">
                        <a:latin typeface="HG丸ｺﾞｼｯｸM-PRO" pitchFamily="50" charset="-128"/>
                        <a:ea typeface="HG丸ｺﾞｼｯｸM-PRO" pitchFamily="50" charset="-128"/>
                      </a:endParaRPr>
                    </a:p>
                    <a:p>
                      <a:pPr algn="dist"/>
                      <a:r>
                        <a:rPr kumimoji="1" lang="ja-JP" altLang="en-US" sz="1000" spc="0" dirty="0" smtClean="0">
                          <a:latin typeface="HG丸ｺﾞｼｯｸM-PRO" pitchFamily="50" charset="-128"/>
                          <a:ea typeface="HG丸ｺﾞｼｯｸM-PRO" pitchFamily="50" charset="-128"/>
                        </a:rPr>
                        <a:t>相談機関</a:t>
                      </a:r>
                      <a:endParaRPr kumimoji="1" lang="en-US" altLang="ja-JP" sz="1000" spc="0" dirty="0" smtClean="0">
                        <a:latin typeface="HG丸ｺﾞｼｯｸM-PRO" pitchFamily="50" charset="-128"/>
                        <a:ea typeface="HG丸ｺﾞｼｯｸM-PRO" pitchFamily="50" charset="-128"/>
                      </a:endParaRPr>
                    </a:p>
                    <a:p>
                      <a:pPr algn="dist"/>
                      <a:r>
                        <a:rPr kumimoji="1" lang="ja-JP" altLang="en-US" sz="1000" spc="0" dirty="0" smtClean="0">
                          <a:latin typeface="HG丸ｺﾞｼｯｸM-PRO" pitchFamily="50" charset="-128"/>
                          <a:ea typeface="HG丸ｺﾞｼｯｸM-PRO" pitchFamily="50" charset="-128"/>
                        </a:rPr>
                        <a:t>・</a:t>
                      </a:r>
                      <a:endParaRPr kumimoji="1" lang="en-US" altLang="ja-JP" sz="1000" spc="0" dirty="0" smtClean="0">
                        <a:latin typeface="HG丸ｺﾞｼｯｸM-PRO" pitchFamily="50" charset="-128"/>
                        <a:ea typeface="HG丸ｺﾞｼｯｸM-PRO" pitchFamily="50" charset="-128"/>
                      </a:endParaRPr>
                    </a:p>
                    <a:p>
                      <a:pPr algn="dist"/>
                      <a:r>
                        <a:rPr kumimoji="1" lang="ja-JP" altLang="en-US" sz="1000" spc="0" dirty="0" smtClean="0">
                          <a:latin typeface="HG丸ｺﾞｼｯｸM-PRO" pitchFamily="50" charset="-128"/>
                          <a:ea typeface="HG丸ｺﾞｼｯｸM-PRO" pitchFamily="50" charset="-128"/>
                        </a:rPr>
                        <a:t>相談内容</a:t>
                      </a:r>
                      <a:endParaRPr kumimoji="1" lang="en-US" altLang="ja-JP" sz="1000" spc="0" dirty="0" smtClean="0">
                        <a:latin typeface="HG丸ｺﾞｼｯｸM-PRO" pitchFamily="50" charset="-128"/>
                        <a:ea typeface="HG丸ｺﾞｼｯｸM-PRO" pitchFamily="50" charset="-128"/>
                      </a:endParaRPr>
                    </a:p>
                    <a:p>
                      <a:pPr algn="dist"/>
                      <a:endParaRPr kumimoji="1" lang="en-US" altLang="ja-JP" sz="1000" spc="0" dirty="0" smtClean="0">
                        <a:latin typeface="HG丸ｺﾞｼｯｸM-PRO" pitchFamily="50" charset="-128"/>
                        <a:ea typeface="HG丸ｺﾞｼｯｸM-PRO" pitchFamily="50" charset="-128"/>
                      </a:endParaRPr>
                    </a:p>
                    <a:p>
                      <a:pPr algn="ctr"/>
                      <a:endParaRPr kumimoji="1" lang="en-US" altLang="ja-JP" sz="900" spc="0" dirty="0" smtClean="0">
                        <a:latin typeface="HG丸ｺﾞｼｯｸM-PRO" pitchFamily="50" charset="-128"/>
                        <a:ea typeface="HG丸ｺﾞｼｯｸM-PRO" pitchFamily="50" charset="-128"/>
                      </a:endParaRPr>
                    </a:p>
                    <a:p>
                      <a:pPr algn="l"/>
                      <a:endParaRPr kumimoji="1" lang="en-US" altLang="ja-JP" sz="700" b="1" dirty="0" smtClean="0">
                        <a:latin typeface="HG丸ｺﾞｼｯｸM-PRO" pitchFamily="50" charset="-128"/>
                        <a:ea typeface="HG丸ｺﾞｼｯｸM-PRO" pitchFamily="50" charset="-128"/>
                      </a:endParaRPr>
                    </a:p>
                    <a:p>
                      <a:pPr algn="l"/>
                      <a:endParaRPr kumimoji="1" lang="en-US" altLang="ja-JP" sz="800" b="1" dirty="0" smtClean="0">
                        <a:latin typeface="HG丸ｺﾞｼｯｸM-PRO" pitchFamily="50" charset="-128"/>
                        <a:ea typeface="HG丸ｺﾞｼｯｸM-PRO" pitchFamily="50" charset="-128"/>
                      </a:endParaRPr>
                    </a:p>
                  </a:txBody>
                  <a:tcPr marL="180000" marR="180000" anchor="ctr" anchorCtr="1"/>
                </a:tc>
                <a:tc gridSpan="10">
                  <a:txBody>
                    <a:bodyPr/>
                    <a:lstStyle/>
                    <a:p>
                      <a:endParaRPr kumimoji="1" lang="en-US" altLang="ja-JP" sz="1000" b="0" dirty="0" smtClean="0">
                        <a:latin typeface="HG丸ｺﾞｼｯｸM-PRO" pitchFamily="50" charset="-128"/>
                        <a:ea typeface="HG丸ｺﾞｼｯｸM-PRO" pitchFamily="50" charset="-128"/>
                      </a:endParaRPr>
                    </a:p>
                    <a:p>
                      <a:endParaRPr kumimoji="1" lang="en-US" altLang="ja-JP" sz="1000" b="0" dirty="0" smtClean="0">
                        <a:latin typeface="HG丸ｺﾞｼｯｸM-PRO" pitchFamily="50" charset="-128"/>
                        <a:ea typeface="HG丸ｺﾞｼｯｸM-PRO" pitchFamily="50" charset="-128"/>
                      </a:endParaRPr>
                    </a:p>
                    <a:p>
                      <a:endParaRPr kumimoji="1" lang="en-US" altLang="ja-JP" sz="1000" b="0" dirty="0" smtClean="0">
                        <a:latin typeface="HG丸ｺﾞｼｯｸM-PRO" pitchFamily="50" charset="-128"/>
                        <a:ea typeface="HG丸ｺﾞｼｯｸM-PRO" pitchFamily="50" charset="-128"/>
                      </a:endParaRPr>
                    </a:p>
                    <a:p>
                      <a:r>
                        <a:rPr kumimoji="1" lang="en-US" altLang="ja-JP" sz="1000" b="0" dirty="0" smtClean="0">
                          <a:latin typeface="HG丸ｺﾞｼｯｸM-PRO" pitchFamily="50" charset="-128"/>
                          <a:ea typeface="HG丸ｺﾞｼｯｸM-PRO" pitchFamily="50" charset="-128"/>
                        </a:rPr>
                        <a:t>※</a:t>
                      </a:r>
                      <a:r>
                        <a:rPr kumimoji="1" lang="ja-JP" altLang="en-US" sz="1000" b="1" i="0" u="sng" dirty="0" smtClean="0">
                          <a:solidFill>
                            <a:schemeClr val="tx1"/>
                          </a:solidFill>
                          <a:latin typeface="HG丸ｺﾞｼｯｸM-PRO" pitchFamily="50" charset="-128"/>
                          <a:ea typeface="HG丸ｺﾞｼｯｸM-PRO" pitchFamily="50" charset="-128"/>
                        </a:rPr>
                        <a:t>下記機関の左欄に希望する時間帯の番号（①～③）をご記入ください。</a:t>
                      </a:r>
                      <a:endParaRPr kumimoji="1" lang="en-US" altLang="ja-JP" sz="1000" b="1" i="0" u="sng" dirty="0" smtClean="0">
                        <a:solidFill>
                          <a:schemeClr val="tx1"/>
                        </a:solidFill>
                        <a:latin typeface="HG丸ｺﾞｼｯｸM-PRO" pitchFamily="50" charset="-128"/>
                        <a:ea typeface="HG丸ｺﾞｼｯｸM-PRO" pitchFamily="50" charset="-128"/>
                      </a:endParaRPr>
                    </a:p>
                    <a:p>
                      <a:r>
                        <a:rPr kumimoji="1" lang="ja-JP" altLang="en-US" sz="1000" b="0" i="0" u="none" dirty="0" smtClean="0">
                          <a:solidFill>
                            <a:schemeClr val="tx1"/>
                          </a:solidFill>
                          <a:latin typeface="HG丸ｺﾞｼｯｸM-PRO" pitchFamily="50" charset="-128"/>
                          <a:ea typeface="HG丸ｺﾞｼｯｸM-PRO" pitchFamily="50" charset="-128"/>
                        </a:rPr>
                        <a:t>　</a:t>
                      </a:r>
                      <a:r>
                        <a:rPr kumimoji="1" lang="ja-JP" altLang="en-US" sz="900" b="0" dirty="0" smtClean="0">
                          <a:latin typeface="HG丸ｺﾞｼｯｸM-PRO" pitchFamily="50" charset="-128"/>
                          <a:ea typeface="HG丸ｺﾞｼｯｸM-PRO" pitchFamily="50" charset="-128"/>
                        </a:rPr>
                        <a:t>相談時間の目安は、１つの相談ごとに</a:t>
                      </a:r>
                      <a:r>
                        <a:rPr kumimoji="1" lang="ja-JP" altLang="en-US" sz="900" b="0" dirty="0" smtClean="0">
                          <a:solidFill>
                            <a:schemeClr val="tx1"/>
                          </a:solidFill>
                          <a:latin typeface="HG丸ｺﾞｼｯｸM-PRO" pitchFamily="50" charset="-128"/>
                          <a:ea typeface="HG丸ｺﾞｼｯｸM-PRO" pitchFamily="50" charset="-128"/>
                        </a:rPr>
                        <a:t>お一人様</a:t>
                      </a:r>
                      <a:r>
                        <a:rPr kumimoji="1" lang="en-US" altLang="ja-JP" sz="900" b="0" dirty="0" smtClean="0">
                          <a:solidFill>
                            <a:schemeClr val="tx1"/>
                          </a:solidFill>
                          <a:latin typeface="HG丸ｺﾞｼｯｸM-PRO" pitchFamily="50" charset="-128"/>
                          <a:ea typeface="HG丸ｺﾞｼｯｸM-PRO" pitchFamily="50" charset="-128"/>
                        </a:rPr>
                        <a:t>1</a:t>
                      </a:r>
                      <a:r>
                        <a:rPr kumimoji="1" lang="ja-JP" altLang="en-US" sz="900" b="0" dirty="0" smtClean="0">
                          <a:solidFill>
                            <a:schemeClr val="tx1"/>
                          </a:solidFill>
                          <a:latin typeface="HG丸ｺﾞｼｯｸM-PRO" pitchFamily="50" charset="-128"/>
                          <a:ea typeface="HG丸ｺﾞｼｯｸM-PRO" pitchFamily="50" charset="-128"/>
                        </a:rPr>
                        <a:t>時間程度です。</a:t>
                      </a:r>
                      <a:r>
                        <a:rPr kumimoji="1" lang="ja-JP" altLang="en-US" sz="900" b="0" dirty="0" smtClean="0">
                          <a:latin typeface="HG丸ｺﾞｼｯｸM-PRO" pitchFamily="50" charset="-128"/>
                          <a:ea typeface="HG丸ｺﾞｼｯｸM-PRO" pitchFamily="50" charset="-128"/>
                        </a:rPr>
                        <a:t>合間に、消毒等の作業をさせていただきます。また、状況によっては時間帯の変更をお願いすることがありますのでご了承ください。</a:t>
                      </a:r>
                      <a:endParaRPr kumimoji="1" lang="en-US" altLang="ja-JP" sz="900" b="0" dirty="0" smtClean="0">
                        <a:latin typeface="HG丸ｺﾞｼｯｸM-PRO" pitchFamily="50" charset="-128"/>
                        <a:ea typeface="HG丸ｺﾞｼｯｸM-PRO" pitchFamily="50" charset="-128"/>
                      </a:endParaRPr>
                    </a:p>
                  </a:txBody>
                  <a:tcPr anchor="ctr">
                    <a:noFill/>
                  </a:tcPr>
                </a:tc>
                <a:tc hMerge="1">
                  <a:txBody>
                    <a:bodyPr/>
                    <a:lstStyle/>
                    <a:p>
                      <a:pPr algn="l"/>
                      <a:endParaRPr kumimoji="1" lang="en-US" altLang="ja-JP" sz="1000" dirty="0" smtClean="0">
                        <a:latin typeface="HG丸ｺﾞｼｯｸM-PRO" pitchFamily="50" charset="-128"/>
                        <a:ea typeface="HG丸ｺﾞｼｯｸM-PRO" pitchFamily="50" charset="-128"/>
                      </a:endParaRPr>
                    </a:p>
                  </a:txBody>
                  <a:tcPr anchor="ctr"/>
                </a:tc>
                <a:tc hMerge="1">
                  <a:txBody>
                    <a:bodyPr/>
                    <a:lstStyle/>
                    <a:p>
                      <a:pPr algn="ctr"/>
                      <a:endParaRPr kumimoji="1" lang="en-US" altLang="ja-JP"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txBody>
                  <a:tcPr anchor="ctr">
                    <a:solidFill>
                      <a:srgbClr val="FF6600"/>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txBody>
                  <a:tcPr anchor="ctr">
                    <a:solidFill>
                      <a:srgbClr val="FF6600"/>
                    </a:solidFill>
                  </a:tcPr>
                </a:tc>
                <a:tc hMerge="1">
                  <a:txBody>
                    <a:bodyPr/>
                    <a:lstStyle/>
                    <a:p>
                      <a:endParaRPr kumimoji="1" lang="ja-JP" altLang="en-US"/>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txBody>
                  <a:tcPr anchor="ctr">
                    <a:solidFill>
                      <a:srgbClr val="FF6600"/>
                    </a:solidFill>
                  </a:tcPr>
                </a:tc>
                <a:extLst>
                  <a:ext uri="{0D108BD9-81ED-4DB2-BD59-A6C34878D82A}">
                    <a16:rowId xmlns:a16="http://schemas.microsoft.com/office/drawing/2014/main" val="10005"/>
                  </a:ext>
                </a:extLst>
              </a:tr>
              <a:tr h="218860">
                <a:tc vMerge="1">
                  <a:txBody>
                    <a:bodyPr/>
                    <a:lstStyle/>
                    <a:p>
                      <a:pPr algn="l"/>
                      <a:endParaRPr kumimoji="1" lang="en-US" altLang="ja-JP" sz="800" b="1" dirty="0" smtClean="0">
                        <a:latin typeface="HG丸ｺﾞｼｯｸM-PRO" pitchFamily="50" charset="-128"/>
                        <a:ea typeface="HG丸ｺﾞｼｯｸM-PRO" pitchFamily="50" charset="-128"/>
                      </a:endParaRPr>
                    </a:p>
                  </a:txBody>
                  <a:tcPr marL="36000" marR="36000" anchor="ctr" anchorCtr="1"/>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rPr>
                        <a:t>相談機関</a:t>
                      </a:r>
                      <a:endParaRPr kumimoji="1" lang="en-US" altLang="ja-JP"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solidFill>
                      <a:srgbClr val="FF6600"/>
                    </a:solidFill>
                  </a:tcPr>
                </a:tc>
                <a:tc hMerge="1">
                  <a:txBody>
                    <a:bodyPr/>
                    <a:lstStyle/>
                    <a:p>
                      <a:pPr algn="l"/>
                      <a:endParaRPr kumimoji="1" lang="en-US" altLang="ja-JP" sz="1000" dirty="0" smtClean="0">
                        <a:latin typeface="HG丸ｺﾞｼｯｸM-PRO" pitchFamily="50" charset="-128"/>
                        <a:ea typeface="HG丸ｺﾞｼｯｸM-PRO" pitchFamily="50" charset="-128"/>
                      </a:endParaRPr>
                    </a:p>
                  </a:txBody>
                  <a:tcPr anchor="ctr"/>
                </a:tc>
                <a:tc gridSpan="3">
                  <a:txBody>
                    <a:bodyPr/>
                    <a:lstStyle/>
                    <a:p>
                      <a:pPr algn="ctr"/>
                      <a:r>
                        <a:rPr kumimoji="1" lang="ja-JP" altLang="en-US"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rPr>
                        <a:t>主な相談内容</a:t>
                      </a:r>
                      <a:endParaRPr kumimoji="1" lang="en-US" altLang="ja-JP"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solidFill>
                      <a:srgbClr val="FF6600"/>
                    </a:solidFill>
                  </a:tcPr>
                </a:tc>
                <a:tc hMerge="1">
                  <a:txBody>
                    <a:bodyPr/>
                    <a:lstStyle/>
                    <a:p>
                      <a:endParaRPr kumimoji="1" lang="ja-JP" altLang="en-US"/>
                    </a:p>
                  </a:txBody>
                  <a:tcPr/>
                </a:tc>
                <a:tc hMerge="1">
                  <a:txBody>
                    <a:bodyPr/>
                    <a:lstStyle/>
                    <a:p>
                      <a:pPr algn="ctr"/>
                      <a:endParaRPr kumimoji="1" lang="en-US" altLang="ja-JP"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txBody>
                  <a:tcPr/>
                </a:tc>
                <a:tc gridSpan="4">
                  <a:txBody>
                    <a:bodyPr/>
                    <a:lstStyle/>
                    <a:p>
                      <a:pPr algn="ctr"/>
                      <a:r>
                        <a:rPr kumimoji="1" lang="ja-JP" altLang="en-US"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rPr>
                        <a:t>相談機関</a:t>
                      </a:r>
                      <a:endParaRPr kumimoji="1" lang="en-US" altLang="ja-JP"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solidFill>
                      <a:srgbClr val="FF6600"/>
                    </a:solidFill>
                  </a:tcPr>
                </a:tc>
                <a:tc hMerge="1">
                  <a:txBody>
                    <a:bodyPr/>
                    <a:lstStyle/>
                    <a:p>
                      <a:endParaRPr kumimoji="1" lang="ja-JP" altLang="en-US"/>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rPr>
                        <a:t>主な相談内容</a:t>
                      </a:r>
                      <a:endParaRPr kumimoji="1" lang="en-US" altLang="ja-JP" sz="1000" b="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solidFill>
                      <a:srgbClr val="FF6600"/>
                    </a:solidFill>
                  </a:tcPr>
                </a:tc>
                <a:extLst>
                  <a:ext uri="{0D108BD9-81ED-4DB2-BD59-A6C34878D82A}">
                    <a16:rowId xmlns:a16="http://schemas.microsoft.com/office/drawing/2014/main" val="1653079048"/>
                  </a:ext>
                </a:extLst>
              </a:tr>
              <a:tr h="338402">
                <a:tc vMerge="1">
                  <a:txBody>
                    <a:bodyPr/>
                    <a:lstStyle/>
                    <a:p>
                      <a:endParaRPr kumimoji="1" lang="ja-JP" altLang="en-US" dirty="0"/>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l"/>
                      <a:r>
                        <a:rPr kumimoji="1" lang="ja-JP" altLang="en-US" sz="900" dirty="0" smtClean="0">
                          <a:latin typeface="HG丸ｺﾞｼｯｸM-PRO" pitchFamily="50" charset="-128"/>
                          <a:ea typeface="HG丸ｺﾞｼｯｸM-PRO" pitchFamily="50" charset="-128"/>
                        </a:rPr>
                        <a:t>日本政策金融公庫</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gridSpan="3">
                  <a:txBody>
                    <a:bodyPr/>
                    <a:lstStyle/>
                    <a:p>
                      <a:pPr algn="l"/>
                      <a:r>
                        <a:rPr kumimoji="1" lang="ja-JP" altLang="en-US" sz="900" dirty="0" smtClean="0">
                          <a:latin typeface="HG丸ｺﾞｼｯｸM-PRO" pitchFamily="50" charset="-128"/>
                          <a:ea typeface="HG丸ｺﾞｼｯｸM-PRO" pitchFamily="50" charset="-128"/>
                        </a:rPr>
                        <a:t>資金調達</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gridSpan="3">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社会保険労務士</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900" dirty="0" smtClean="0">
                          <a:latin typeface="HG丸ｺﾞｼｯｸM-PRO" pitchFamily="50" charset="-128"/>
                          <a:ea typeface="HG丸ｺﾞｼｯｸM-PRO" pitchFamily="50" charset="-128"/>
                        </a:rPr>
                        <a:t>雇用や助成金</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44032083"/>
                  </a:ext>
                </a:extLst>
              </a:tr>
              <a:tr h="338403">
                <a:tc vMerge="1">
                  <a:txBody>
                    <a:bodyPr/>
                    <a:lstStyle/>
                    <a:p>
                      <a:endParaRPr kumimoji="1" lang="ja-JP" altLang="en-US"/>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900" dirty="0" smtClean="0">
                          <a:latin typeface="HG丸ｺﾞｼｯｸM-PRO" pitchFamily="50" charset="-128"/>
                          <a:ea typeface="HG丸ｺﾞｼｯｸM-PRO" pitchFamily="50" charset="-128"/>
                        </a:rPr>
                        <a:t>前橋市役所</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algn="l"/>
                      <a:r>
                        <a:rPr kumimoji="1" lang="ja-JP" altLang="en-US" sz="900" dirty="0" smtClean="0">
                          <a:latin typeface="HG丸ｺﾞｼｯｸM-PRO" pitchFamily="50" charset="-128"/>
                          <a:ea typeface="HG丸ｺﾞｼｯｸM-PRO" pitchFamily="50" charset="-128"/>
                        </a:rPr>
                        <a:t>補助金、セミナーなど創業支援施策</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行政書士</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900" dirty="0" smtClean="0">
                          <a:latin typeface="HG丸ｺﾞｼｯｸM-PRO" pitchFamily="50" charset="-128"/>
                          <a:ea typeface="HG丸ｺﾞｼｯｸM-PRO" pitchFamily="50" charset="-128"/>
                        </a:rPr>
                        <a:t>会社設立や許認可</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0621939"/>
                  </a:ext>
                </a:extLst>
              </a:tr>
              <a:tr h="338403">
                <a:tc vMerge="1">
                  <a:txBody>
                    <a:bodyPr/>
                    <a:lstStyle/>
                    <a:p>
                      <a:endParaRPr kumimoji="1" lang="ja-JP" altLang="en-US"/>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900" dirty="0" smtClean="0">
                          <a:latin typeface="HG丸ｺﾞｼｯｸM-PRO" pitchFamily="50" charset="-128"/>
                          <a:ea typeface="HG丸ｺﾞｼｯｸM-PRO" pitchFamily="50" charset="-128"/>
                        </a:rPr>
                        <a:t>税理士</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algn="l"/>
                      <a:r>
                        <a:rPr kumimoji="1" lang="ja-JP" altLang="en-US" sz="900" dirty="0" smtClean="0">
                          <a:latin typeface="HG丸ｺﾞｼｯｸM-PRO" pitchFamily="50" charset="-128"/>
                          <a:ea typeface="HG丸ｺﾞｼｯｸM-PRO" pitchFamily="50" charset="-128"/>
                        </a:rPr>
                        <a:t>帳簿のつけ方、税金、財務</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中小企業診断士</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900" dirty="0" smtClean="0">
                          <a:latin typeface="HG丸ｺﾞｼｯｸM-PRO" pitchFamily="50" charset="-128"/>
                          <a:ea typeface="HG丸ｺﾞｼｯｸM-PRO" pitchFamily="50" charset="-128"/>
                        </a:rPr>
                        <a:t>事業計画の策定</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19797531"/>
                  </a:ext>
                </a:extLst>
              </a:tr>
              <a:tr h="451398">
                <a:tc vMerge="1">
                  <a:txBody>
                    <a:bodyPr/>
                    <a:lstStyle/>
                    <a:p>
                      <a:endParaRPr kumimoji="1" lang="ja-JP" altLang="en-US"/>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900" dirty="0" smtClean="0">
                          <a:latin typeface="HG丸ｺﾞｼｯｸM-PRO" pitchFamily="50" charset="-128"/>
                          <a:ea typeface="HG丸ｺﾞｼｯｸM-PRO" pitchFamily="50" charset="-128"/>
                        </a:rPr>
                        <a:t>前橋商工会議所</a:t>
                      </a:r>
                      <a:endParaRPr kumimoji="1" lang="en-US" altLang="ja-JP" sz="900" dirty="0" smtClean="0">
                        <a:latin typeface="HG丸ｺﾞｼｯｸM-PRO" pitchFamily="50" charset="-128"/>
                        <a:ea typeface="HG丸ｺﾞｼｯｸM-PRO" pitchFamily="50" charset="-128"/>
                      </a:endParaRPr>
                    </a:p>
                    <a:p>
                      <a:pPr algn="l"/>
                      <a:r>
                        <a:rPr kumimoji="1" lang="ja-JP" altLang="en-US" sz="900" dirty="0" smtClean="0">
                          <a:latin typeface="HG丸ｺﾞｼｯｸM-PRO" pitchFamily="50" charset="-128"/>
                          <a:ea typeface="HG丸ｺﾞｼｯｸM-PRO" pitchFamily="50" charset="-128"/>
                        </a:rPr>
                        <a:t>前橋東部商工会</a:t>
                      </a:r>
                      <a:endParaRPr kumimoji="1" lang="en-US" altLang="ja-JP" sz="900" dirty="0" smtClean="0">
                        <a:latin typeface="HG丸ｺﾞｼｯｸM-PRO" pitchFamily="50" charset="-128"/>
                        <a:ea typeface="HG丸ｺﾞｼｯｸM-PRO" pitchFamily="50" charset="-128"/>
                      </a:endParaRPr>
                    </a:p>
                    <a:p>
                      <a:pPr algn="l"/>
                      <a:r>
                        <a:rPr kumimoji="1" lang="ja-JP" altLang="en-US" sz="900" dirty="0" smtClean="0">
                          <a:latin typeface="HG丸ｺﾞｼｯｸM-PRO" pitchFamily="50" charset="-128"/>
                          <a:ea typeface="HG丸ｺﾞｼｯｸM-PRO" pitchFamily="50" charset="-128"/>
                        </a:rPr>
                        <a:t>富士見商工会</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algn="l"/>
                      <a:r>
                        <a:rPr kumimoji="1" lang="ja-JP" altLang="en-US" sz="900" dirty="0" smtClean="0">
                          <a:latin typeface="HG丸ｺﾞｼｯｸM-PRO" pitchFamily="50" charset="-128"/>
                          <a:ea typeface="HG丸ｺﾞｼｯｸM-PRO" pitchFamily="50" charset="-128"/>
                        </a:rPr>
                        <a:t>創業全般相談、販路開拓、セミナー</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前橋起業支援</a:t>
                      </a:r>
                      <a:endParaRPr kumimoji="1" lang="en-US" altLang="ja-JP" sz="900" dirty="0" smtClean="0">
                        <a:latin typeface="HG丸ｺﾞｼｯｸM-PRO" panose="020F0600000000000000" pitchFamily="50" charset="-128"/>
                        <a:ea typeface="HG丸ｺﾞｼｯｸM-PRO" panose="020F0600000000000000" pitchFamily="50" charset="-128"/>
                      </a:endParaRPr>
                    </a:p>
                    <a:p>
                      <a:r>
                        <a:rPr kumimoji="1" lang="ja-JP" altLang="en-US" sz="900" dirty="0" smtClean="0">
                          <a:latin typeface="HG丸ｺﾞｼｯｸM-PRO" panose="020F0600000000000000" pitchFamily="50" charset="-128"/>
                          <a:ea typeface="HG丸ｺﾞｼｯｸM-PRO" panose="020F0600000000000000" pitchFamily="50" charset="-128"/>
                        </a:rPr>
                        <a:t>センター</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900" dirty="0" smtClean="0">
                          <a:latin typeface="HG丸ｺﾞｼｯｸM-PRO" pitchFamily="50" charset="-128"/>
                          <a:ea typeface="HG丸ｺﾞｼｯｸM-PRO" pitchFamily="50" charset="-128"/>
                        </a:rPr>
                        <a:t>先輩起業家によるアドバイス</a:t>
                      </a:r>
                      <a:r>
                        <a:rPr kumimoji="1" lang="ja-JP" altLang="en-US" sz="900" spc="-150" dirty="0" smtClean="0">
                          <a:latin typeface="HG丸ｺﾞｼｯｸM-PRO" pitchFamily="50" charset="-128"/>
                          <a:ea typeface="HG丸ｺﾞｼｯｸM-PRO" pitchFamily="50" charset="-128"/>
                        </a:rPr>
                        <a:t>、</a:t>
                      </a:r>
                      <a:r>
                        <a:rPr kumimoji="1" lang="ja-JP" altLang="en-US" sz="900" dirty="0" smtClean="0">
                          <a:latin typeface="HG丸ｺﾞｼｯｸM-PRO" pitchFamily="50" charset="-128"/>
                          <a:ea typeface="HG丸ｺﾞｼｯｸM-PRO" pitchFamily="50" charset="-128"/>
                        </a:rPr>
                        <a:t>店舗</a:t>
                      </a:r>
                      <a:r>
                        <a:rPr kumimoji="1" lang="ja-JP" altLang="en-US" sz="900" spc="-150" dirty="0" smtClean="0">
                          <a:latin typeface="HG丸ｺﾞｼｯｸM-PRO" pitchFamily="50" charset="-128"/>
                          <a:ea typeface="HG丸ｺﾞｼｯｸM-PRO" pitchFamily="50" charset="-128"/>
                        </a:rPr>
                        <a:t>づくり</a:t>
                      </a:r>
                      <a:endParaRPr kumimoji="1" lang="en-US" altLang="ja-JP" sz="900" spc="-15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569438"/>
                  </a:ext>
                </a:extLst>
              </a:tr>
              <a:tr h="338402">
                <a:tc vMerge="1">
                  <a:txBody>
                    <a:bodyPr/>
                    <a:lstStyle/>
                    <a:p>
                      <a:endParaRPr kumimoji="1" lang="ja-JP" altLang="en-US"/>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algn="l"/>
                      <a:r>
                        <a:rPr kumimoji="1" lang="ja-JP" altLang="en-US" sz="900" dirty="0" smtClean="0">
                          <a:latin typeface="HG丸ｺﾞｼｯｸM-PRO" pitchFamily="50" charset="-128"/>
                          <a:ea typeface="HG丸ｺﾞｼｯｸM-PRO" pitchFamily="50" charset="-128"/>
                        </a:rPr>
                        <a:t>群馬県</a:t>
                      </a:r>
                      <a:endParaRPr kumimoji="1" lang="en-US" altLang="ja-JP" sz="900" dirty="0" smtClean="0">
                        <a:latin typeface="HG丸ｺﾞｼｯｸM-PRO" pitchFamily="50" charset="-128"/>
                        <a:ea typeface="HG丸ｺﾞｼｯｸM-PRO" pitchFamily="50" charset="-128"/>
                      </a:endParaRPr>
                    </a:p>
                    <a:p>
                      <a:pPr algn="l"/>
                      <a:r>
                        <a:rPr kumimoji="1" lang="ja-JP" altLang="en-US" sz="900" dirty="0" smtClean="0">
                          <a:latin typeface="HG丸ｺﾞｼｯｸM-PRO" pitchFamily="50" charset="-128"/>
                          <a:ea typeface="HG丸ｺﾞｼｯｸM-PRO" pitchFamily="50" charset="-128"/>
                        </a:rPr>
                        <a:t>信用保証協会</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tcPr>
                </a:tc>
                <a:tc gridSpan="3">
                  <a:txBody>
                    <a:bodyPr/>
                    <a:lstStyle/>
                    <a:p>
                      <a:pPr algn="l"/>
                      <a:r>
                        <a:rPr kumimoji="1" lang="ja-JP" altLang="en-US" sz="900" dirty="0" smtClean="0">
                          <a:latin typeface="HG丸ｺﾞｼｯｸM-PRO" pitchFamily="50" charset="-128"/>
                          <a:ea typeface="HG丸ｺﾞｼｯｸM-PRO" pitchFamily="50" charset="-128"/>
                        </a:rPr>
                        <a:t>資金調達</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en-US" altLang="ja-JP" sz="900" dirty="0" smtClean="0">
                        <a:latin typeface="HG丸ｺﾞｼｯｸM-PRO" pitchFamily="50" charset="-128"/>
                        <a:ea typeface="HG丸ｺﾞｼｯｸM-PRO"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tcPr>
                </a:tc>
                <a:tc gridSpan="3">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前橋市市民活動支援</a:t>
                      </a:r>
                      <a:r>
                        <a:rPr kumimoji="1" lang="ja-JP" altLang="en-US" sz="900" spc="-150" dirty="0" smtClean="0">
                          <a:latin typeface="HG丸ｺﾞｼｯｸM-PRO" panose="020F0600000000000000" pitchFamily="50" charset="-128"/>
                          <a:ea typeface="HG丸ｺﾞｼｯｸM-PRO" panose="020F0600000000000000" pitchFamily="50" charset="-128"/>
                        </a:rPr>
                        <a:t>センター</a:t>
                      </a:r>
                      <a:r>
                        <a:rPr kumimoji="1" lang="ja-JP" altLang="en-US" sz="800" spc="-150" dirty="0" smtClean="0">
                          <a:latin typeface="HG丸ｺﾞｼｯｸM-PRO" panose="020F0600000000000000" pitchFamily="50" charset="-128"/>
                          <a:ea typeface="HG丸ｺﾞｼｯｸM-PRO" panose="020F0600000000000000" pitchFamily="50" charset="-128"/>
                        </a:rPr>
                        <a:t>（</a:t>
                      </a:r>
                      <a:r>
                        <a:rPr kumimoji="1" lang="en-US" altLang="ja-JP" sz="900" dirty="0" smtClean="0">
                          <a:latin typeface="HG丸ｺﾞｼｯｸM-PRO" panose="020F0600000000000000" pitchFamily="50" charset="-128"/>
                          <a:ea typeface="HG丸ｺﾞｼｯｸM-PRO" panose="020F0600000000000000" pitchFamily="50" charset="-128"/>
                        </a:rPr>
                        <a:t>M</a:t>
                      </a:r>
                      <a:r>
                        <a:rPr kumimoji="1" lang="ja-JP" altLang="en-US" sz="900" spc="-150" dirty="0" smtClean="0">
                          <a:latin typeface="HG丸ｺﾞｼｯｸM-PRO" panose="020F0600000000000000" pitchFamily="50" charset="-128"/>
                          <a:ea typeface="HG丸ｺﾞｼｯｸM-PRO" panose="020F0600000000000000" pitchFamily="50" charset="-128"/>
                        </a:rPr>
                        <a:t>サポ</a:t>
                      </a:r>
                      <a:r>
                        <a:rPr kumimoji="1" lang="ja-JP" altLang="en-US" sz="800" spc="-150" dirty="0" smtClean="0">
                          <a:latin typeface="HG丸ｺﾞｼｯｸM-PRO" panose="020F0600000000000000" pitchFamily="50" charset="-128"/>
                          <a:ea typeface="HG丸ｺﾞｼｯｸM-PRO" panose="020F0600000000000000" pitchFamily="50" charset="-128"/>
                        </a:rPr>
                        <a:t>）</a:t>
                      </a:r>
                      <a:endParaRPr kumimoji="1" lang="ja-JP" altLang="en-US" sz="800" spc="-1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900" dirty="0" smtClean="0">
                          <a:latin typeface="HG丸ｺﾞｼｯｸM-PRO" pitchFamily="50" charset="-128"/>
                          <a:ea typeface="HG丸ｺﾞｼｯｸM-PRO" pitchFamily="50" charset="-128"/>
                        </a:rPr>
                        <a:t>ソーシャルビジネスに関する支援</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712913547"/>
                  </a:ext>
                </a:extLst>
              </a:tr>
              <a:tr h="218860">
                <a:tc vMerge="1">
                  <a:txBody>
                    <a:bodyPr/>
                    <a:lstStyle/>
                    <a:p>
                      <a:endParaRPr kumimoji="1" lang="ja-JP" altLang="en-US"/>
                    </a:p>
                  </a:txBody>
                  <a:tcPr/>
                </a:tc>
                <a:tc gridSpan="10">
                  <a:txBody>
                    <a:bodyPr/>
                    <a:lstStyle/>
                    <a:p>
                      <a:pPr algn="l"/>
                      <a:r>
                        <a:rPr kumimoji="1" lang="ja-JP" altLang="en-US" sz="1000" dirty="0" smtClean="0">
                          <a:latin typeface="HG丸ｺﾞｼｯｸM-PRO" pitchFamily="50" charset="-128"/>
                          <a:ea typeface="HG丸ｺﾞｼｯｸM-PRO" pitchFamily="50" charset="-128"/>
                        </a:rPr>
                        <a:t>（相談内容の記載欄）　　</a:t>
                      </a:r>
                      <a:endParaRPr kumimoji="1" lang="ja-JP" altLang="en-US" sz="1000" dirty="0">
                        <a:latin typeface="HG丸ｺﾞｼｯｸM-PRO" pitchFamily="50" charset="-128"/>
                        <a:ea typeface="HG丸ｺﾞｼｯｸM-PRO" pitchFamily="50" charset="-128"/>
                      </a:endParaRPr>
                    </a:p>
                  </a:txBody>
                  <a:tcPr anchor="ctr">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68185743"/>
                  </a:ext>
                </a:extLst>
              </a:tr>
              <a:tr h="218860">
                <a:tc vMerge="1">
                  <a:txBody>
                    <a:bodyPr/>
                    <a:lstStyle/>
                    <a:p>
                      <a:endParaRPr kumimoji="1" lang="ja-JP" altLang="en-US"/>
                    </a:p>
                  </a:txBody>
                  <a:tcPr/>
                </a:tc>
                <a:tc gridSpan="10">
                  <a:txBody>
                    <a:bodyPr/>
                    <a:lstStyle/>
                    <a:p>
                      <a:pPr algn="l"/>
                      <a:endParaRPr kumimoji="1" lang="ja-JP" altLang="en-US" sz="1000" dirty="0">
                        <a:latin typeface="HG丸ｺﾞｼｯｸM-PRO" pitchFamily="50" charset="-128"/>
                        <a:ea typeface="HG丸ｺﾞｼｯｸM-PRO"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4973305"/>
                  </a:ext>
                </a:extLst>
              </a:tr>
              <a:tr h="121920">
                <a:tc vMerge="1">
                  <a:txBody>
                    <a:bodyPr/>
                    <a:lstStyle/>
                    <a:p>
                      <a:endParaRPr kumimoji="1" lang="ja-JP" altLang="en-US"/>
                    </a:p>
                  </a:txBody>
                  <a:tcPr/>
                </a:tc>
                <a:tc gridSpan="10">
                  <a:txBody>
                    <a:bodyPr/>
                    <a:lstStyle/>
                    <a:p>
                      <a:pPr algn="l"/>
                      <a:endParaRPr kumimoji="1" lang="ja-JP" altLang="en-US" sz="1000" dirty="0">
                        <a:latin typeface="HG丸ｺﾞｼｯｸM-PRO" pitchFamily="50" charset="-128"/>
                        <a:ea typeface="HG丸ｺﾞｼｯｸM-PRO"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22983746"/>
                  </a:ext>
                </a:extLst>
              </a:tr>
              <a:tr h="121920">
                <a:tc vMerge="1">
                  <a:txBody>
                    <a:bodyPr/>
                    <a:lstStyle/>
                    <a:p>
                      <a:endParaRPr kumimoji="1" lang="ja-JP" altLang="en-US"/>
                    </a:p>
                  </a:txBody>
                  <a:tcPr/>
                </a:tc>
                <a:tc gridSpan="10">
                  <a:txBody>
                    <a:bodyPr/>
                    <a:lstStyle/>
                    <a:p>
                      <a:pPr algn="l"/>
                      <a:endParaRPr kumimoji="1" lang="ja-JP" altLang="en-US" sz="1000" dirty="0">
                        <a:latin typeface="HG丸ｺﾞｼｯｸM-PRO" pitchFamily="50" charset="-128"/>
                        <a:ea typeface="HG丸ｺﾞｼｯｸM-PRO" pitchFamily="50" charset="-128"/>
                      </a:endParaRPr>
                    </a:p>
                  </a:txBody>
                  <a:tcPr anchor="ctr">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1522717"/>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632743577"/>
              </p:ext>
            </p:extLst>
          </p:nvPr>
        </p:nvGraphicFramePr>
        <p:xfrm>
          <a:off x="1340768" y="3275856"/>
          <a:ext cx="5112568" cy="340456"/>
        </p:xfrm>
        <a:graphic>
          <a:graphicData uri="http://schemas.openxmlformats.org/drawingml/2006/table">
            <a:tbl>
              <a:tblPr firstRow="1" bandRow="1">
                <a:tableStyleId>{17292A2E-F333-43FB-9621-5CBBE7FDCDCB}</a:tableStyleId>
              </a:tblPr>
              <a:tblGrid>
                <a:gridCol w="1688936">
                  <a:extLst>
                    <a:ext uri="{9D8B030D-6E8A-4147-A177-3AD203B41FA5}">
                      <a16:colId xmlns:a16="http://schemas.microsoft.com/office/drawing/2014/main" val="20000"/>
                    </a:ext>
                  </a:extLst>
                </a:gridCol>
                <a:gridCol w="1730301">
                  <a:extLst>
                    <a:ext uri="{9D8B030D-6E8A-4147-A177-3AD203B41FA5}">
                      <a16:colId xmlns:a16="http://schemas.microsoft.com/office/drawing/2014/main" val="20001"/>
                    </a:ext>
                  </a:extLst>
                </a:gridCol>
                <a:gridCol w="1693331">
                  <a:extLst>
                    <a:ext uri="{9D8B030D-6E8A-4147-A177-3AD203B41FA5}">
                      <a16:colId xmlns:a16="http://schemas.microsoft.com/office/drawing/2014/main" val="4019886604"/>
                    </a:ext>
                  </a:extLst>
                </a:gridCol>
              </a:tblGrid>
              <a:tr h="340456">
                <a:tc>
                  <a:txBody>
                    <a:bodyPr/>
                    <a:lstStyle/>
                    <a:p>
                      <a:pPr algn="ctr">
                        <a:lnSpc>
                          <a:spcPts val="1200"/>
                        </a:lnSpc>
                      </a:pPr>
                      <a:r>
                        <a:rPr kumimoji="1" lang="ja-JP" altLang="en-US" sz="1000" baseline="0" dirty="0" smtClean="0">
                          <a:solidFill>
                            <a:schemeClr val="tx1"/>
                          </a:solidFill>
                          <a:latin typeface="HG丸ｺﾞｼｯｸM-PRO" pitchFamily="50" charset="-128"/>
                          <a:ea typeface="HG丸ｺﾞｼｯｸM-PRO" pitchFamily="50" charset="-128"/>
                        </a:rPr>
                        <a:t>①　</a:t>
                      </a:r>
                      <a:r>
                        <a:rPr kumimoji="1" lang="en-US" altLang="ja-JP" sz="1000" baseline="0" dirty="0" smtClean="0">
                          <a:solidFill>
                            <a:schemeClr val="tx1"/>
                          </a:solidFill>
                          <a:latin typeface="HG丸ｺﾞｼｯｸM-PRO" pitchFamily="50" charset="-128"/>
                          <a:ea typeface="HG丸ｺﾞｼｯｸM-PRO" pitchFamily="50" charset="-128"/>
                        </a:rPr>
                        <a:t>16</a:t>
                      </a:r>
                      <a:r>
                        <a:rPr kumimoji="1" lang="ja-JP" altLang="en-US" sz="1000" baseline="0" dirty="0" smtClean="0">
                          <a:solidFill>
                            <a:schemeClr val="tx1"/>
                          </a:solidFill>
                          <a:latin typeface="HG丸ｺﾞｼｯｸM-PRO" pitchFamily="50" charset="-128"/>
                          <a:ea typeface="HG丸ｺﾞｼｯｸM-PRO" pitchFamily="50" charset="-128"/>
                        </a:rPr>
                        <a:t>：</a:t>
                      </a:r>
                      <a:r>
                        <a:rPr kumimoji="1" lang="en-US" altLang="ja-JP" sz="1000" baseline="0" dirty="0" smtClean="0">
                          <a:solidFill>
                            <a:schemeClr val="tx1"/>
                          </a:solidFill>
                          <a:latin typeface="HG丸ｺﾞｼｯｸM-PRO" pitchFamily="50" charset="-128"/>
                          <a:ea typeface="HG丸ｺﾞｼｯｸM-PRO" pitchFamily="50" charset="-128"/>
                        </a:rPr>
                        <a:t>00</a:t>
                      </a:r>
                      <a:r>
                        <a:rPr kumimoji="1" lang="ja-JP" altLang="en-US" sz="1000" baseline="0" dirty="0" smtClean="0">
                          <a:solidFill>
                            <a:schemeClr val="tx1"/>
                          </a:solidFill>
                          <a:latin typeface="HG丸ｺﾞｼｯｸM-PRO" pitchFamily="50" charset="-128"/>
                          <a:ea typeface="HG丸ｺﾞｼｯｸM-PRO" pitchFamily="50" charset="-128"/>
                        </a:rPr>
                        <a:t> </a:t>
                      </a:r>
                      <a:r>
                        <a:rPr kumimoji="1" lang="ja-JP" altLang="en-US" sz="1000" dirty="0" smtClean="0">
                          <a:solidFill>
                            <a:schemeClr val="tx1"/>
                          </a:solidFill>
                          <a:latin typeface="HG丸ｺﾞｼｯｸM-PRO" pitchFamily="50" charset="-128"/>
                          <a:ea typeface="HG丸ｺﾞｼｯｸM-PRO" pitchFamily="50" charset="-128"/>
                        </a:rPr>
                        <a:t>～ </a:t>
                      </a:r>
                      <a:r>
                        <a:rPr kumimoji="1" lang="en-US" altLang="ja-JP" sz="1000" dirty="0" smtClean="0">
                          <a:solidFill>
                            <a:schemeClr val="tx1"/>
                          </a:solidFill>
                          <a:latin typeface="HG丸ｺﾞｼｯｸM-PRO" pitchFamily="50" charset="-128"/>
                          <a:ea typeface="HG丸ｺﾞｼｯｸM-PRO" pitchFamily="50" charset="-128"/>
                        </a:rPr>
                        <a:t>17</a:t>
                      </a:r>
                      <a:r>
                        <a:rPr kumimoji="1" lang="ja-JP" altLang="en-US" sz="1000" dirty="0" smtClean="0">
                          <a:solidFill>
                            <a:schemeClr val="tx1"/>
                          </a:solidFill>
                          <a:latin typeface="HG丸ｺﾞｼｯｸM-PRO" pitchFamily="50" charset="-128"/>
                          <a:ea typeface="HG丸ｺﾞｼｯｸM-PRO" pitchFamily="50" charset="-128"/>
                        </a:rPr>
                        <a:t>：</a:t>
                      </a:r>
                      <a:r>
                        <a:rPr kumimoji="1" lang="en-US" altLang="ja-JP" sz="1000" dirty="0" smtClean="0">
                          <a:solidFill>
                            <a:schemeClr val="tx1"/>
                          </a:solidFill>
                          <a:latin typeface="HG丸ｺﾞｼｯｸM-PRO" pitchFamily="50" charset="-128"/>
                          <a:ea typeface="HG丸ｺﾞｼｯｸM-PRO" pitchFamily="50" charset="-128"/>
                        </a:rPr>
                        <a:t>00</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000" dirty="0" smtClean="0">
                          <a:solidFill>
                            <a:schemeClr val="tx1"/>
                          </a:solidFill>
                          <a:latin typeface="HG丸ｺﾞｼｯｸM-PRO" pitchFamily="50" charset="-128"/>
                          <a:ea typeface="HG丸ｺﾞｼｯｸM-PRO" pitchFamily="50" charset="-128"/>
                        </a:rPr>
                        <a:t>②　</a:t>
                      </a:r>
                      <a:r>
                        <a:rPr kumimoji="1" lang="en-US" altLang="ja-JP" sz="1000" dirty="0" smtClean="0">
                          <a:solidFill>
                            <a:schemeClr val="tx1"/>
                          </a:solidFill>
                          <a:latin typeface="HG丸ｺﾞｼｯｸM-PRO" pitchFamily="50" charset="-128"/>
                          <a:ea typeface="HG丸ｺﾞｼｯｸM-PRO" pitchFamily="50" charset="-128"/>
                        </a:rPr>
                        <a:t>17</a:t>
                      </a:r>
                      <a:r>
                        <a:rPr kumimoji="1" lang="ja-JP" altLang="en-US" sz="1000" dirty="0" smtClean="0">
                          <a:solidFill>
                            <a:schemeClr val="tx1"/>
                          </a:solidFill>
                          <a:latin typeface="HG丸ｺﾞｼｯｸM-PRO" pitchFamily="50" charset="-128"/>
                          <a:ea typeface="HG丸ｺﾞｼｯｸM-PRO" pitchFamily="50" charset="-128"/>
                        </a:rPr>
                        <a:t>：</a:t>
                      </a:r>
                      <a:r>
                        <a:rPr kumimoji="1" lang="en-US" altLang="ja-JP" sz="1000" dirty="0" smtClean="0">
                          <a:solidFill>
                            <a:schemeClr val="tx1"/>
                          </a:solidFill>
                          <a:latin typeface="HG丸ｺﾞｼｯｸM-PRO" pitchFamily="50" charset="-128"/>
                          <a:ea typeface="HG丸ｺﾞｼｯｸM-PRO" pitchFamily="50" charset="-128"/>
                        </a:rPr>
                        <a:t>00</a:t>
                      </a:r>
                      <a:r>
                        <a:rPr kumimoji="1" lang="ja-JP" altLang="en-US" sz="1000" baseline="0" dirty="0" smtClean="0">
                          <a:solidFill>
                            <a:schemeClr val="tx1"/>
                          </a:solidFill>
                          <a:latin typeface="HG丸ｺﾞｼｯｸM-PRO" pitchFamily="50" charset="-128"/>
                          <a:ea typeface="HG丸ｺﾞｼｯｸM-PRO" pitchFamily="50" charset="-128"/>
                        </a:rPr>
                        <a:t> </a:t>
                      </a:r>
                      <a:r>
                        <a:rPr kumimoji="1" lang="ja-JP" altLang="en-US" sz="1000" dirty="0" smtClean="0">
                          <a:solidFill>
                            <a:schemeClr val="tx1"/>
                          </a:solidFill>
                          <a:latin typeface="HG丸ｺﾞｼｯｸM-PRO" pitchFamily="50" charset="-128"/>
                          <a:ea typeface="HG丸ｺﾞｼｯｸM-PRO" pitchFamily="50" charset="-128"/>
                        </a:rPr>
                        <a:t>～ </a:t>
                      </a:r>
                      <a:r>
                        <a:rPr kumimoji="1" lang="en-US" altLang="ja-JP" sz="1000" dirty="0" smtClean="0">
                          <a:solidFill>
                            <a:schemeClr val="tx1"/>
                          </a:solidFill>
                          <a:latin typeface="HG丸ｺﾞｼｯｸM-PRO" pitchFamily="50" charset="-128"/>
                          <a:ea typeface="HG丸ｺﾞｼｯｸM-PRO" pitchFamily="50" charset="-128"/>
                        </a:rPr>
                        <a:t>18</a:t>
                      </a:r>
                      <a:r>
                        <a:rPr kumimoji="1" lang="ja-JP" altLang="en-US" sz="1000" dirty="0" smtClean="0">
                          <a:solidFill>
                            <a:schemeClr val="tx1"/>
                          </a:solidFill>
                          <a:latin typeface="HG丸ｺﾞｼｯｸM-PRO" pitchFamily="50" charset="-128"/>
                          <a:ea typeface="HG丸ｺﾞｼｯｸM-PRO" pitchFamily="50" charset="-128"/>
                        </a:rPr>
                        <a:t>：</a:t>
                      </a:r>
                      <a:r>
                        <a:rPr kumimoji="1" lang="en-US" altLang="ja-JP" sz="1000" dirty="0" smtClean="0">
                          <a:solidFill>
                            <a:schemeClr val="tx1"/>
                          </a:solidFill>
                          <a:latin typeface="HG丸ｺﾞｼｯｸM-PRO" pitchFamily="50" charset="-128"/>
                          <a:ea typeface="HG丸ｺﾞｼｯｸM-PRO" pitchFamily="50" charset="-128"/>
                        </a:rPr>
                        <a:t>00</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000" dirty="0" smtClean="0">
                          <a:solidFill>
                            <a:schemeClr val="tx1"/>
                          </a:solidFill>
                          <a:latin typeface="HG丸ｺﾞｼｯｸM-PRO" pitchFamily="50" charset="-128"/>
                          <a:ea typeface="HG丸ｺﾞｼｯｸM-PRO" pitchFamily="50" charset="-128"/>
                        </a:rPr>
                        <a:t>③　</a:t>
                      </a:r>
                      <a:r>
                        <a:rPr kumimoji="1" lang="en-US" altLang="ja-JP" sz="1000" dirty="0" smtClean="0">
                          <a:solidFill>
                            <a:schemeClr val="tx1"/>
                          </a:solidFill>
                          <a:latin typeface="HG丸ｺﾞｼｯｸM-PRO" pitchFamily="50" charset="-128"/>
                          <a:ea typeface="HG丸ｺﾞｼｯｸM-PRO" pitchFamily="50" charset="-128"/>
                        </a:rPr>
                        <a:t>18</a:t>
                      </a:r>
                      <a:r>
                        <a:rPr kumimoji="1" lang="ja-JP" altLang="en-US" sz="1000" dirty="0" smtClean="0">
                          <a:solidFill>
                            <a:schemeClr val="tx1"/>
                          </a:solidFill>
                          <a:latin typeface="HG丸ｺﾞｼｯｸM-PRO" pitchFamily="50" charset="-128"/>
                          <a:ea typeface="HG丸ｺﾞｼｯｸM-PRO" pitchFamily="50" charset="-128"/>
                        </a:rPr>
                        <a:t>：</a:t>
                      </a:r>
                      <a:r>
                        <a:rPr kumimoji="1" lang="en-US" altLang="ja-JP" sz="1000" dirty="0" smtClean="0">
                          <a:solidFill>
                            <a:schemeClr val="tx1"/>
                          </a:solidFill>
                          <a:latin typeface="HG丸ｺﾞｼｯｸM-PRO" pitchFamily="50" charset="-128"/>
                          <a:ea typeface="HG丸ｺﾞｼｯｸM-PRO" pitchFamily="50" charset="-128"/>
                        </a:rPr>
                        <a:t>00</a:t>
                      </a:r>
                      <a:r>
                        <a:rPr kumimoji="1" lang="ja-JP" altLang="en-US" sz="1000" dirty="0" smtClean="0">
                          <a:solidFill>
                            <a:schemeClr val="tx1"/>
                          </a:solidFill>
                          <a:latin typeface="HG丸ｺﾞｼｯｸM-PRO" pitchFamily="50" charset="-128"/>
                          <a:ea typeface="HG丸ｺﾞｼｯｸM-PRO" pitchFamily="50" charset="-128"/>
                        </a:rPr>
                        <a:t> ～ </a:t>
                      </a:r>
                      <a:r>
                        <a:rPr kumimoji="1" lang="en-US" altLang="ja-JP" sz="1000" dirty="0" smtClean="0">
                          <a:solidFill>
                            <a:schemeClr val="tx1"/>
                          </a:solidFill>
                          <a:latin typeface="HG丸ｺﾞｼｯｸM-PRO" pitchFamily="50" charset="-128"/>
                          <a:ea typeface="HG丸ｺﾞｼｯｸM-PRO" pitchFamily="50" charset="-128"/>
                        </a:rPr>
                        <a:t>19</a:t>
                      </a:r>
                      <a:r>
                        <a:rPr kumimoji="1" lang="ja-JP" altLang="en-US" sz="1000" dirty="0" smtClean="0">
                          <a:solidFill>
                            <a:schemeClr val="tx1"/>
                          </a:solidFill>
                          <a:latin typeface="HG丸ｺﾞｼｯｸM-PRO" pitchFamily="50" charset="-128"/>
                          <a:ea typeface="HG丸ｺﾞｼｯｸM-PRO" pitchFamily="50" charset="-128"/>
                        </a:rPr>
                        <a:t>：</a:t>
                      </a:r>
                      <a:r>
                        <a:rPr kumimoji="1" lang="en-US" altLang="ja-JP" sz="1000" dirty="0" smtClean="0">
                          <a:solidFill>
                            <a:schemeClr val="tx1"/>
                          </a:solidFill>
                          <a:latin typeface="HG丸ｺﾞｼｯｸM-PRO" pitchFamily="50" charset="-128"/>
                          <a:ea typeface="HG丸ｺﾞｼｯｸM-PRO" pitchFamily="50" charset="-128"/>
                        </a:rPr>
                        <a:t>00</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 name="正方形/長方形 10"/>
          <p:cNvSpPr/>
          <p:nvPr/>
        </p:nvSpPr>
        <p:spPr>
          <a:xfrm>
            <a:off x="4572008" y="1780761"/>
            <a:ext cx="48577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丸ｺﾞｼｯｸM-PRO" pitchFamily="50" charset="-128"/>
                <a:ea typeface="HG丸ｺﾞｼｯｸM-PRO" pitchFamily="50" charset="-128"/>
              </a:rPr>
              <a:t>昭和</a:t>
            </a:r>
            <a:endParaRPr kumimoji="1" lang="en-US" altLang="ja-JP" sz="1000" dirty="0" smtClean="0">
              <a:solidFill>
                <a:schemeClr val="tx1"/>
              </a:solidFill>
              <a:latin typeface="HG丸ｺﾞｼｯｸM-PRO" pitchFamily="50" charset="-128"/>
              <a:ea typeface="HG丸ｺﾞｼｯｸM-PRO" pitchFamily="50" charset="-128"/>
            </a:endParaRPr>
          </a:p>
          <a:p>
            <a:pPr algn="ctr"/>
            <a:r>
              <a:rPr lang="ja-JP" altLang="en-US" sz="1000" dirty="0" smtClean="0">
                <a:solidFill>
                  <a:schemeClr val="tx1"/>
                </a:solidFill>
                <a:latin typeface="HG丸ｺﾞｼｯｸM-PRO" pitchFamily="50" charset="-128"/>
                <a:ea typeface="HG丸ｺﾞｼｯｸM-PRO" pitchFamily="50" charset="-128"/>
              </a:rPr>
              <a:t>平成</a:t>
            </a:r>
            <a:endParaRPr kumimoji="1" lang="ja-JP" altLang="en-US" sz="1000" dirty="0">
              <a:solidFill>
                <a:schemeClr val="tx1"/>
              </a:solidFill>
              <a:latin typeface="HG丸ｺﾞｼｯｸM-PRO" pitchFamily="50" charset="-128"/>
              <a:ea typeface="HG丸ｺﾞｼｯｸM-PRO"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302083191"/>
              </p:ext>
            </p:extLst>
          </p:nvPr>
        </p:nvGraphicFramePr>
        <p:xfrm>
          <a:off x="281939" y="7391675"/>
          <a:ext cx="6270984" cy="1656870"/>
        </p:xfrm>
        <a:graphic>
          <a:graphicData uri="http://schemas.openxmlformats.org/drawingml/2006/table">
            <a:tbl>
              <a:tblPr/>
              <a:tblGrid>
                <a:gridCol w="6270984">
                  <a:extLst>
                    <a:ext uri="{9D8B030D-6E8A-4147-A177-3AD203B41FA5}">
                      <a16:colId xmlns:a16="http://schemas.microsoft.com/office/drawing/2014/main" val="389811355"/>
                    </a:ext>
                  </a:extLst>
                </a:gridCol>
              </a:tblGrid>
              <a:tr h="1656870">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796609520"/>
                  </a:ext>
                </a:extLst>
              </a:tr>
            </a:tbl>
          </a:graphicData>
        </a:graphic>
      </p:graphicFrame>
    </p:spTree>
    <p:extLst>
      <p:ext uri="{BB962C8B-B14F-4D97-AF65-F5344CB8AC3E}">
        <p14:creationId xmlns:p14="http://schemas.microsoft.com/office/powerpoint/2010/main" val="1998884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1937</TotalTime>
  <Words>465</Words>
  <Application>Microsoft Office PowerPoint</Application>
  <PresentationFormat>画面に合わせる (4:3)</PresentationFormat>
  <Paragraphs>129</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ＭＳ Ｐゴシック</vt:lpstr>
      <vt:lpstr>UD デジタル 教科書体 NK-B</vt:lpstr>
      <vt:lpstr>UD デジタル 教科書体 NP-B</vt:lpstr>
      <vt:lpstr>メイリオ</vt:lpstr>
      <vt:lpstr>Arial</vt:lpstr>
      <vt:lpstr>Calibri</vt:lpstr>
      <vt:lpstr>Times New Roman</vt:lpstr>
      <vt:lpstr>Office ​​テーマ</vt:lpstr>
      <vt:lpstr>PowerPoint プレゼンテーション</vt:lpstr>
      <vt:lpstr>第９回「よろず相談会」申込書</vt:lpstr>
    </vt:vector>
  </TitlesOfParts>
  <Company>国民生活事業本部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中小企業診断士による</dc:title>
  <dc:creator>日本政策金融公庫 国民生活事業本部</dc:creator>
  <cp:lastModifiedBy>201810</cp:lastModifiedBy>
  <cp:revision>237</cp:revision>
  <cp:lastPrinted>2021-10-13T05:07:35Z</cp:lastPrinted>
  <dcterms:created xsi:type="dcterms:W3CDTF">2011-06-01T05:21:00Z</dcterms:created>
  <dcterms:modified xsi:type="dcterms:W3CDTF">2021-10-13T05:09:15Z</dcterms:modified>
</cp:coreProperties>
</file>